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20.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8" r:id="rId3"/>
    <p:sldId id="260" r:id="rId4"/>
    <p:sldId id="261" r:id="rId5"/>
    <p:sldId id="259" r:id="rId6"/>
    <p:sldId id="263" r:id="rId7"/>
    <p:sldId id="262" r:id="rId8"/>
    <p:sldId id="304" r:id="rId9"/>
    <p:sldId id="305" r:id="rId10"/>
    <p:sldId id="306" r:id="rId11"/>
    <p:sldId id="307" r:id="rId12"/>
    <p:sldId id="308" r:id="rId13"/>
    <p:sldId id="309" r:id="rId14"/>
    <p:sldId id="310" r:id="rId15"/>
    <p:sldId id="311" r:id="rId16"/>
    <p:sldId id="312" r:id="rId17"/>
    <p:sldId id="313" r:id="rId18"/>
    <p:sldId id="314" r:id="rId19"/>
    <p:sldId id="335" r:id="rId20"/>
    <p:sldId id="340" r:id="rId21"/>
    <p:sldId id="342" r:id="rId22"/>
    <p:sldId id="343" r:id="rId23"/>
    <p:sldId id="341" r:id="rId24"/>
    <p:sldId id="334" r:id="rId25"/>
    <p:sldId id="266" r:id="rId26"/>
    <p:sldId id="328" r:id="rId27"/>
    <p:sldId id="336" r:id="rId28"/>
    <p:sldId id="337" r:id="rId29"/>
    <p:sldId id="338" r:id="rId30"/>
    <p:sldId id="339" r:id="rId31"/>
    <p:sldId id="329" r:id="rId32"/>
    <p:sldId id="267" r:id="rId33"/>
    <p:sldId id="270" r:id="rId34"/>
    <p:sldId id="271" r:id="rId35"/>
    <p:sldId id="273" r:id="rId36"/>
    <p:sldId id="317" r:id="rId37"/>
    <p:sldId id="318" r:id="rId38"/>
    <p:sldId id="319" r:id="rId39"/>
    <p:sldId id="320" r:id="rId40"/>
    <p:sldId id="321" r:id="rId41"/>
    <p:sldId id="322" r:id="rId42"/>
    <p:sldId id="323" r:id="rId43"/>
    <p:sldId id="324" r:id="rId44"/>
    <p:sldId id="294" r:id="rId45"/>
    <p:sldId id="325" r:id="rId46"/>
    <p:sldId id="326" r:id="rId47"/>
    <p:sldId id="330" r:id="rId48"/>
    <p:sldId id="331" r:id="rId49"/>
    <p:sldId id="332" r:id="rId50"/>
    <p:sldId id="333" r:id="rId51"/>
    <p:sldId id="327" r:id="rId52"/>
    <p:sldId id="303" r:id="rId53"/>
    <p:sldId id="283" r:id="rId54"/>
    <p:sldId id="285" r:id="rId55"/>
    <p:sldId id="286" r:id="rId56"/>
    <p:sldId id="295" r:id="rId57"/>
    <p:sldId id="296" r:id="rId58"/>
    <p:sldId id="297" r:id="rId59"/>
    <p:sldId id="299" r:id="rId60"/>
    <p:sldId id="300" r:id="rId61"/>
    <p:sldId id="301" r:id="rId62"/>
    <p:sldId id="30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6558" autoAdjust="0"/>
  </p:normalViewPr>
  <p:slideViewPr>
    <p:cSldViewPr>
      <p:cViewPr varScale="1">
        <p:scale>
          <a:sx n="73" d="100"/>
          <a:sy n="73" d="100"/>
        </p:scale>
        <p:origin x="-1718"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custRadScaleRad="100138" custRadScaleInc="2509">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9FFC559A-D51A-448F-B4C5-666EEBA9ED19}" type="presOf" srcId="{240B4962-2DB4-442D-956E-042DFEFBC7D8}" destId="{17016C9E-EEFF-42AC-A28C-66F02E2DA6A0}" srcOrd="0" destOrd="0" presId="urn:microsoft.com/office/officeart/2005/8/layout/radial3"/>
    <dgm:cxn modelId="{A147F8A3-2CDD-4C92-A090-09B46762EB58}" type="presOf" srcId="{78581261-2576-43EE-94EF-9F95A958EE4A}" destId="{96471396-36BD-4EB7-84E0-3EFE145B6F5C}" srcOrd="0" destOrd="0" presId="urn:microsoft.com/office/officeart/2005/8/layout/radial3"/>
    <dgm:cxn modelId="{51D5FEE0-EAC2-413C-97F9-F3AA616B777B}" type="presOf" srcId="{12194E13-B337-4C92-BE2C-665B2CA607DF}" destId="{8E4A0C4A-AC8A-4196-A92E-BFB9604D4F1F}" srcOrd="0" destOrd="0" presId="urn:microsoft.com/office/officeart/2005/8/layout/radial3"/>
    <dgm:cxn modelId="{E7339EC9-AA38-4D6D-AC5B-9F9EED4DA5A0}" type="presOf" srcId="{F286FE67-68DF-44AE-AA4D-E073E26530EF}" destId="{B62A0370-BFF9-46FF-BDE5-8A685717D1FF}" srcOrd="0" destOrd="0" presId="urn:microsoft.com/office/officeart/2005/8/layout/radial3"/>
    <dgm:cxn modelId="{C680A636-FAB8-4198-9368-428F08466966}" type="presOf" srcId="{57E89ABB-26A1-4692-BD4D-721A7F2B7FE7}" destId="{FC28D8C3-C638-41EC-A515-FF98EE88506B}"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21B63B91-58C0-448A-9C9A-ACB44D9907C9}" srcId="{57E89ABB-26A1-4692-BD4D-721A7F2B7FE7}" destId="{240B4962-2DB4-442D-956E-042DFEFBC7D8}" srcOrd="2" destOrd="0" parTransId="{EB4E4903-DB1A-4EB7-A15B-AF549E9018B8}" sibTransId="{4255505F-28F2-40BF-9763-193FFA511C90}"/>
    <dgm:cxn modelId="{7B82DFD3-E58E-4E6C-AB29-B19D32D2BE72}" type="presParOf" srcId="{B62A0370-BFF9-46FF-BDE5-8A685717D1FF}" destId="{BD97EF02-A0C4-4FAD-B36E-842D7C8DC77E}" srcOrd="0" destOrd="0" presId="urn:microsoft.com/office/officeart/2005/8/layout/radial3"/>
    <dgm:cxn modelId="{5890C8CB-6592-440F-ACA3-F3BF084B0B5D}" type="presParOf" srcId="{BD97EF02-A0C4-4FAD-B36E-842D7C8DC77E}" destId="{FC28D8C3-C638-41EC-A515-FF98EE88506B}" srcOrd="0" destOrd="0" presId="urn:microsoft.com/office/officeart/2005/8/layout/radial3"/>
    <dgm:cxn modelId="{16B17019-899C-4DB9-B8BD-274FF778CA84}" type="presParOf" srcId="{BD97EF02-A0C4-4FAD-B36E-842D7C8DC77E}" destId="{8E4A0C4A-AC8A-4196-A92E-BFB9604D4F1F}" srcOrd="1" destOrd="0" presId="urn:microsoft.com/office/officeart/2005/8/layout/radial3"/>
    <dgm:cxn modelId="{D4F0EFD5-D188-40C7-980B-56B5343B7A61}" type="presParOf" srcId="{BD97EF02-A0C4-4FAD-B36E-842D7C8DC77E}" destId="{96471396-36BD-4EB7-84E0-3EFE145B6F5C}" srcOrd="2" destOrd="0" presId="urn:microsoft.com/office/officeart/2005/8/layout/radial3"/>
    <dgm:cxn modelId="{2EEB6BA3-84BC-4173-8838-348E3AE3C9D6}"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86FE67-68DF-44AE-AA4D-E073E26530EF}"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7E89ABB-26A1-4692-BD4D-721A7F2B7FE7}">
      <dgm:prSet phldrT="[Text]" custT="1"/>
      <dgm:spPr/>
      <dgm:t>
        <a:bodyPr/>
        <a:lstStyle/>
        <a:p>
          <a:r>
            <a:rPr lang="en-US" sz="2400" b="1" dirty="0" smtClean="0"/>
            <a:t>Robotics/Control</a:t>
          </a:r>
          <a:endParaRPr lang="en-US" sz="2400" b="1" dirty="0"/>
        </a:p>
      </dgm:t>
    </dgm:pt>
    <dgm:pt modelId="{11E9A020-6A27-4BC5-8FA3-CDDE8636709E}" type="parTrans" cxnId="{7CB26063-1304-47A2-BD5E-88FA99ECDB9D}">
      <dgm:prSet/>
      <dgm:spPr/>
      <dgm:t>
        <a:bodyPr/>
        <a:lstStyle/>
        <a:p>
          <a:endParaRPr lang="en-US"/>
        </a:p>
      </dgm:t>
    </dgm:pt>
    <dgm:pt modelId="{E12721DB-B22C-40B5-A4C6-2CB92A83B155}" type="sibTrans" cxnId="{7CB26063-1304-47A2-BD5E-88FA99ECDB9D}">
      <dgm:prSet/>
      <dgm:spPr/>
      <dgm:t>
        <a:bodyPr/>
        <a:lstStyle/>
        <a:p>
          <a:endParaRPr lang="en-US"/>
        </a:p>
      </dgm:t>
    </dgm:pt>
    <dgm:pt modelId="{12194E13-B337-4C92-BE2C-665B2CA607DF}">
      <dgm:prSet phldrT="[Text]" custT="1"/>
      <dgm:spPr/>
      <dgm:t>
        <a:bodyPr/>
        <a:lstStyle/>
        <a:p>
          <a:r>
            <a:rPr lang="en-US" sz="2400" b="1" dirty="0" smtClean="0"/>
            <a:t>NLP</a:t>
          </a:r>
          <a:endParaRPr lang="en-US" sz="2400" b="1" dirty="0"/>
        </a:p>
      </dgm:t>
    </dgm:pt>
    <dgm:pt modelId="{2AD14E2A-5C0C-4EB2-95D1-048DA587A09E}" type="parTrans" cxnId="{14C6DC93-9768-4B4B-BD4A-6664CD38123E}">
      <dgm:prSet/>
      <dgm:spPr/>
      <dgm:t>
        <a:bodyPr/>
        <a:lstStyle/>
        <a:p>
          <a:endParaRPr lang="en-US"/>
        </a:p>
      </dgm:t>
    </dgm:pt>
    <dgm:pt modelId="{9A40B79C-0756-44F7-B02B-C1AB3CB1B37A}" type="sibTrans" cxnId="{14C6DC93-9768-4B4B-BD4A-6664CD38123E}">
      <dgm:prSet/>
      <dgm:spPr/>
      <dgm:t>
        <a:bodyPr/>
        <a:lstStyle/>
        <a:p>
          <a:endParaRPr lang="en-US"/>
        </a:p>
      </dgm:t>
    </dgm:pt>
    <dgm:pt modelId="{78581261-2576-43EE-94EF-9F95A958EE4A}">
      <dgm:prSet phldrT="[Text]" custT="1"/>
      <dgm:spPr/>
      <dgm:t>
        <a:bodyPr/>
        <a:lstStyle/>
        <a:p>
          <a:r>
            <a:rPr lang="en-US" sz="2400" b="1" dirty="0" smtClean="0"/>
            <a:t>Speech</a:t>
          </a:r>
          <a:endParaRPr lang="en-US" sz="2400" b="1" dirty="0"/>
        </a:p>
      </dgm:t>
    </dgm:pt>
    <dgm:pt modelId="{2668DF99-097A-495A-81E7-FA76D88C5A44}" type="parTrans" cxnId="{13955A60-9725-481C-AA96-40A279C95B97}">
      <dgm:prSet/>
      <dgm:spPr/>
      <dgm:t>
        <a:bodyPr/>
        <a:lstStyle/>
        <a:p>
          <a:endParaRPr lang="en-US"/>
        </a:p>
      </dgm:t>
    </dgm:pt>
    <dgm:pt modelId="{1BC9BCA7-F625-4110-A349-D74F64BECAE5}" type="sibTrans" cxnId="{13955A60-9725-481C-AA96-40A279C95B97}">
      <dgm:prSet/>
      <dgm:spPr/>
      <dgm:t>
        <a:bodyPr/>
        <a:lstStyle/>
        <a:p>
          <a:endParaRPr lang="en-US"/>
        </a:p>
      </dgm:t>
    </dgm:pt>
    <dgm:pt modelId="{240B4962-2DB4-442D-956E-042DFEFBC7D8}">
      <dgm:prSet phldrT="[Text]" custT="1"/>
      <dgm:spPr/>
      <dgm:t>
        <a:bodyPr/>
        <a:lstStyle/>
        <a:p>
          <a:r>
            <a:rPr lang="en-US" sz="2400" b="1" dirty="0" smtClean="0"/>
            <a:t>Image</a:t>
          </a:r>
        </a:p>
        <a:p>
          <a:r>
            <a:rPr lang="en-US" sz="2400" b="1" dirty="0" smtClean="0"/>
            <a:t>Video</a:t>
          </a:r>
          <a:endParaRPr lang="en-US" sz="2400" b="1" dirty="0"/>
        </a:p>
      </dgm:t>
    </dgm:pt>
    <dgm:pt modelId="{EB4E4903-DB1A-4EB7-A15B-AF549E9018B8}" type="parTrans" cxnId="{21B63B91-58C0-448A-9C9A-ACB44D9907C9}">
      <dgm:prSet/>
      <dgm:spPr/>
      <dgm:t>
        <a:bodyPr/>
        <a:lstStyle/>
        <a:p>
          <a:endParaRPr lang="en-US"/>
        </a:p>
      </dgm:t>
    </dgm:pt>
    <dgm:pt modelId="{4255505F-28F2-40BF-9763-193FFA511C90}" type="sibTrans" cxnId="{21B63B91-58C0-448A-9C9A-ACB44D9907C9}">
      <dgm:prSet/>
      <dgm:spPr/>
      <dgm:t>
        <a:bodyPr/>
        <a:lstStyle/>
        <a:p>
          <a:endParaRPr lang="en-US"/>
        </a:p>
      </dgm:t>
    </dgm:pt>
    <dgm:pt modelId="{B62A0370-BFF9-46FF-BDE5-8A685717D1FF}" type="pres">
      <dgm:prSet presAssocID="{F286FE67-68DF-44AE-AA4D-E073E26530EF}" presName="composite" presStyleCnt="0">
        <dgm:presLayoutVars>
          <dgm:chMax val="1"/>
          <dgm:dir/>
          <dgm:resizeHandles val="exact"/>
        </dgm:presLayoutVars>
      </dgm:prSet>
      <dgm:spPr/>
      <dgm:t>
        <a:bodyPr/>
        <a:lstStyle/>
        <a:p>
          <a:endParaRPr lang="en-US"/>
        </a:p>
      </dgm:t>
    </dgm:pt>
    <dgm:pt modelId="{BD97EF02-A0C4-4FAD-B36E-842D7C8DC77E}" type="pres">
      <dgm:prSet presAssocID="{F286FE67-68DF-44AE-AA4D-E073E26530EF}" presName="radial" presStyleCnt="0">
        <dgm:presLayoutVars>
          <dgm:animLvl val="ctr"/>
        </dgm:presLayoutVars>
      </dgm:prSet>
      <dgm:spPr/>
    </dgm:pt>
    <dgm:pt modelId="{FC28D8C3-C638-41EC-A515-FF98EE88506B}" type="pres">
      <dgm:prSet presAssocID="{57E89ABB-26A1-4692-BD4D-721A7F2B7FE7}" presName="centerShape" presStyleLbl="vennNode1" presStyleIdx="0" presStyleCnt="4" custScaleX="68359" custScaleY="61061" custLinFactNeighborX="638" custLinFactNeighborY="-4296"/>
      <dgm:spPr/>
      <dgm:t>
        <a:bodyPr/>
        <a:lstStyle/>
        <a:p>
          <a:endParaRPr lang="en-US"/>
        </a:p>
      </dgm:t>
    </dgm:pt>
    <dgm:pt modelId="{8E4A0C4A-AC8A-4196-A92E-BFB9604D4F1F}" type="pres">
      <dgm:prSet presAssocID="{12194E13-B337-4C92-BE2C-665B2CA607DF}" presName="node" presStyleLbl="vennNode1" presStyleIdx="1" presStyleCnt="4">
        <dgm:presLayoutVars>
          <dgm:bulletEnabled val="1"/>
        </dgm:presLayoutVars>
      </dgm:prSet>
      <dgm:spPr/>
      <dgm:t>
        <a:bodyPr/>
        <a:lstStyle/>
        <a:p>
          <a:endParaRPr lang="en-US"/>
        </a:p>
      </dgm:t>
    </dgm:pt>
    <dgm:pt modelId="{96471396-36BD-4EB7-84E0-3EFE145B6F5C}" type="pres">
      <dgm:prSet presAssocID="{78581261-2576-43EE-94EF-9F95A958EE4A}" presName="node" presStyleLbl="vennNode1" presStyleIdx="2" presStyleCnt="4" custScaleX="116518" custScaleY="111261">
        <dgm:presLayoutVars>
          <dgm:bulletEnabled val="1"/>
        </dgm:presLayoutVars>
      </dgm:prSet>
      <dgm:spPr/>
      <dgm:t>
        <a:bodyPr/>
        <a:lstStyle/>
        <a:p>
          <a:endParaRPr lang="en-US"/>
        </a:p>
      </dgm:t>
    </dgm:pt>
    <dgm:pt modelId="{17016C9E-EEFF-42AC-A28C-66F02E2DA6A0}" type="pres">
      <dgm:prSet presAssocID="{240B4962-2DB4-442D-956E-042DFEFBC7D8}" presName="node" presStyleLbl="vennNode1" presStyleIdx="3" presStyleCnt="4" custScaleX="117949" custScaleY="120194">
        <dgm:presLayoutVars>
          <dgm:bulletEnabled val="1"/>
        </dgm:presLayoutVars>
      </dgm:prSet>
      <dgm:spPr/>
      <dgm:t>
        <a:bodyPr/>
        <a:lstStyle/>
        <a:p>
          <a:endParaRPr lang="en-US"/>
        </a:p>
      </dgm:t>
    </dgm:pt>
  </dgm:ptLst>
  <dgm:cxnLst>
    <dgm:cxn modelId="{14C6DC93-9768-4B4B-BD4A-6664CD38123E}" srcId="{57E89ABB-26A1-4692-BD4D-721A7F2B7FE7}" destId="{12194E13-B337-4C92-BE2C-665B2CA607DF}" srcOrd="0" destOrd="0" parTransId="{2AD14E2A-5C0C-4EB2-95D1-048DA587A09E}" sibTransId="{9A40B79C-0756-44F7-B02B-C1AB3CB1B37A}"/>
    <dgm:cxn modelId="{7CB26063-1304-47A2-BD5E-88FA99ECDB9D}" srcId="{F286FE67-68DF-44AE-AA4D-E073E26530EF}" destId="{57E89ABB-26A1-4692-BD4D-721A7F2B7FE7}" srcOrd="0" destOrd="0" parTransId="{11E9A020-6A27-4BC5-8FA3-CDDE8636709E}" sibTransId="{E12721DB-B22C-40B5-A4C6-2CB92A83B155}"/>
    <dgm:cxn modelId="{4093010F-37B4-42DB-A084-B674C00E06AC}" type="presOf" srcId="{57E89ABB-26A1-4692-BD4D-721A7F2B7FE7}" destId="{FC28D8C3-C638-41EC-A515-FF98EE88506B}" srcOrd="0" destOrd="0" presId="urn:microsoft.com/office/officeart/2005/8/layout/radial3"/>
    <dgm:cxn modelId="{291BCEA0-F10E-40F9-9E69-ED94988BC54C}" type="presOf" srcId="{F286FE67-68DF-44AE-AA4D-E073E26530EF}" destId="{B62A0370-BFF9-46FF-BDE5-8A685717D1FF}" srcOrd="0" destOrd="0" presId="urn:microsoft.com/office/officeart/2005/8/layout/radial3"/>
    <dgm:cxn modelId="{592D06DE-1427-4ED7-A03A-0222567EE443}" type="presOf" srcId="{12194E13-B337-4C92-BE2C-665B2CA607DF}" destId="{8E4A0C4A-AC8A-4196-A92E-BFB9604D4F1F}" srcOrd="0" destOrd="0" presId="urn:microsoft.com/office/officeart/2005/8/layout/radial3"/>
    <dgm:cxn modelId="{13955A60-9725-481C-AA96-40A279C95B97}" srcId="{57E89ABB-26A1-4692-BD4D-721A7F2B7FE7}" destId="{78581261-2576-43EE-94EF-9F95A958EE4A}" srcOrd="1" destOrd="0" parTransId="{2668DF99-097A-495A-81E7-FA76D88C5A44}" sibTransId="{1BC9BCA7-F625-4110-A349-D74F64BECAE5}"/>
    <dgm:cxn modelId="{A6CD678E-63E8-456D-9660-50F40BF8D613}" type="presOf" srcId="{240B4962-2DB4-442D-956E-042DFEFBC7D8}" destId="{17016C9E-EEFF-42AC-A28C-66F02E2DA6A0}" srcOrd="0" destOrd="0" presId="urn:microsoft.com/office/officeart/2005/8/layout/radial3"/>
    <dgm:cxn modelId="{2D15D2BF-EA59-4362-A51D-869951682C04}" type="presOf" srcId="{78581261-2576-43EE-94EF-9F95A958EE4A}" destId="{96471396-36BD-4EB7-84E0-3EFE145B6F5C}" srcOrd="0" destOrd="0" presId="urn:microsoft.com/office/officeart/2005/8/layout/radial3"/>
    <dgm:cxn modelId="{21B63B91-58C0-448A-9C9A-ACB44D9907C9}" srcId="{57E89ABB-26A1-4692-BD4D-721A7F2B7FE7}" destId="{240B4962-2DB4-442D-956E-042DFEFBC7D8}" srcOrd="2" destOrd="0" parTransId="{EB4E4903-DB1A-4EB7-A15B-AF549E9018B8}" sibTransId="{4255505F-28F2-40BF-9763-193FFA511C90}"/>
    <dgm:cxn modelId="{D9FFAE99-5DF7-4EA1-80C8-436776E2A55F}" type="presParOf" srcId="{B62A0370-BFF9-46FF-BDE5-8A685717D1FF}" destId="{BD97EF02-A0C4-4FAD-B36E-842D7C8DC77E}" srcOrd="0" destOrd="0" presId="urn:microsoft.com/office/officeart/2005/8/layout/radial3"/>
    <dgm:cxn modelId="{A743A71D-B018-4076-9D9C-27B249145011}" type="presParOf" srcId="{BD97EF02-A0C4-4FAD-B36E-842D7C8DC77E}" destId="{FC28D8C3-C638-41EC-A515-FF98EE88506B}" srcOrd="0" destOrd="0" presId="urn:microsoft.com/office/officeart/2005/8/layout/radial3"/>
    <dgm:cxn modelId="{58B86B70-69B5-47DB-B364-86AC1C3191E4}" type="presParOf" srcId="{BD97EF02-A0C4-4FAD-B36E-842D7C8DC77E}" destId="{8E4A0C4A-AC8A-4196-A92E-BFB9604D4F1F}" srcOrd="1" destOrd="0" presId="urn:microsoft.com/office/officeart/2005/8/layout/radial3"/>
    <dgm:cxn modelId="{E6C1F5E2-016D-471B-8E2F-5723A8E84393}" type="presParOf" srcId="{BD97EF02-A0C4-4FAD-B36E-842D7C8DC77E}" destId="{96471396-36BD-4EB7-84E0-3EFE145B6F5C}" srcOrd="2" destOrd="0" presId="urn:microsoft.com/office/officeart/2005/8/layout/radial3"/>
    <dgm:cxn modelId="{573A261B-FC7D-4560-9FF8-928F09176135}" type="presParOf" srcId="{BD97EF02-A0C4-4FAD-B36E-842D7C8DC77E}" destId="{17016C9E-EEFF-42AC-A28C-66F02E2DA6A0}" srcOrd="3" destOrd="0" presId="urn:microsoft.com/office/officeart/2005/8/layout/radial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endParaRPr lang="en-US" dirty="0"/>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52F860DB-9685-4E15-83A9-9D01EE17B741}">
      <dgm:prSet phldrT="[Text]" custT="1"/>
      <dgm:spPr/>
      <dgm:t>
        <a:bodyPr/>
        <a:lstStyle/>
        <a:p>
          <a:r>
            <a:rPr lang="en-US" sz="2400" b="1" dirty="0" smtClean="0">
              <a:solidFill>
                <a:srgbClr val="FF0000"/>
              </a:solidFill>
            </a:rPr>
            <a:t>Too many cases!!!</a:t>
          </a:r>
          <a:endParaRPr lang="en-US" sz="2400" b="1" dirty="0"/>
        </a:p>
      </dgm:t>
    </dgm:pt>
    <dgm:pt modelId="{2725D8F6-C62F-436D-86F0-F0C41704CFD8}" type="parTrans" cxnId="{ECEBC75F-75E4-44B9-A07E-23758D8A2FF9}">
      <dgm:prSet/>
      <dgm:spPr/>
    </dgm:pt>
    <dgm:pt modelId="{2766CDD6-0B84-494A-9166-C8BA74283530}" type="sibTrans" cxnId="{ECEBC75F-75E4-44B9-A07E-23758D8A2FF9}">
      <dgm:prSet/>
      <dgm:spPr/>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A2A23703-5FE5-4DEE-8486-6FE463B32352}" type="pres">
      <dgm:prSet presAssocID="{2A5FFFF6-B3B7-48E7-8313-7997354162B7}" presName="ThreeNodes_1" presStyleLbl="node1" presStyleIdx="0" presStyleCnt="3">
        <dgm:presLayoutVars>
          <dgm:bulletEnabled val="1"/>
        </dgm:presLayoutVars>
      </dgm:prSet>
      <dgm:spPr/>
      <dgm:t>
        <a:bodyPr/>
        <a:lstStyle/>
        <a:p>
          <a:endParaRPr lang="en-US"/>
        </a:p>
      </dgm:t>
    </dgm:pt>
    <dgm:pt modelId="{AC7F24D8-910E-4C34-B6EF-812ED74DBC59}" type="pres">
      <dgm:prSet presAssocID="{2A5FFFF6-B3B7-48E7-8313-7997354162B7}" presName="ThreeNodes_2" presStyleLbl="node1" presStyleIdx="1" presStyleCnt="3">
        <dgm:presLayoutVars>
          <dgm:bulletEnabled val="1"/>
        </dgm:presLayoutVars>
      </dgm:prSet>
      <dgm:spPr/>
      <dgm:t>
        <a:bodyPr/>
        <a:lstStyle/>
        <a:p>
          <a:endParaRPr lang="en-US"/>
        </a:p>
      </dgm:t>
    </dgm:pt>
    <dgm:pt modelId="{81A8B9B5-B627-4F0A-A9A4-3E3F368986CC}" type="pres">
      <dgm:prSet presAssocID="{2A5FFFF6-B3B7-48E7-8313-7997354162B7}" presName="ThreeNodes_3" presStyleLbl="node1" presStyleIdx="2" presStyleCnt="3">
        <dgm:presLayoutVars>
          <dgm:bulletEnabled val="1"/>
        </dgm:presLayoutVars>
      </dgm:prSet>
      <dgm:spPr/>
      <dgm:t>
        <a:bodyPr/>
        <a:lstStyle/>
        <a:p>
          <a:endParaRPr lang="en-US"/>
        </a:p>
      </dgm:t>
    </dgm:pt>
    <dgm:pt modelId="{9C46225F-74E5-470E-8DD4-2C44E1317121}" type="pres">
      <dgm:prSet presAssocID="{2A5FFFF6-B3B7-48E7-8313-7997354162B7}" presName="ThreeConn_1-2" presStyleLbl="fgAccFollowNode1" presStyleIdx="0" presStyleCnt="2">
        <dgm:presLayoutVars>
          <dgm:bulletEnabled val="1"/>
        </dgm:presLayoutVars>
      </dgm:prSet>
      <dgm:spPr/>
      <dgm:t>
        <a:bodyPr/>
        <a:lstStyle/>
        <a:p>
          <a:endParaRPr lang="en-US"/>
        </a:p>
      </dgm:t>
    </dgm:pt>
    <dgm:pt modelId="{8A99EA44-28C2-4BEB-BB8C-76A4E1275C63}" type="pres">
      <dgm:prSet presAssocID="{2A5FFFF6-B3B7-48E7-8313-7997354162B7}" presName="ThreeConn_2-3" presStyleLbl="fgAccFollowNode1" presStyleIdx="1" presStyleCnt="2">
        <dgm:presLayoutVars>
          <dgm:bulletEnabled val="1"/>
        </dgm:presLayoutVars>
      </dgm:prSet>
      <dgm:spPr/>
      <dgm:t>
        <a:bodyPr/>
        <a:lstStyle/>
        <a:p>
          <a:endParaRPr lang="en-US"/>
        </a:p>
      </dgm:t>
    </dgm:pt>
    <dgm:pt modelId="{EB8D9E4B-A62F-4347-BCF3-0AF8F3E6E6EF}" type="pres">
      <dgm:prSet presAssocID="{2A5FFFF6-B3B7-48E7-8313-7997354162B7}" presName="ThreeNodes_1_text" presStyleLbl="node1" presStyleIdx="2" presStyleCnt="3">
        <dgm:presLayoutVars>
          <dgm:bulletEnabled val="1"/>
        </dgm:presLayoutVars>
      </dgm:prSet>
      <dgm:spPr/>
      <dgm:t>
        <a:bodyPr/>
        <a:lstStyle/>
        <a:p>
          <a:endParaRPr lang="en-US"/>
        </a:p>
      </dgm:t>
    </dgm:pt>
    <dgm:pt modelId="{5D8B60FA-9B60-4CED-BD95-2033D473389D}" type="pres">
      <dgm:prSet presAssocID="{2A5FFFF6-B3B7-48E7-8313-7997354162B7}" presName="ThreeNodes_2_text" presStyleLbl="node1" presStyleIdx="2" presStyleCnt="3">
        <dgm:presLayoutVars>
          <dgm:bulletEnabled val="1"/>
        </dgm:presLayoutVars>
      </dgm:prSet>
      <dgm:spPr/>
      <dgm:t>
        <a:bodyPr/>
        <a:lstStyle/>
        <a:p>
          <a:endParaRPr lang="en-US"/>
        </a:p>
      </dgm:t>
    </dgm:pt>
    <dgm:pt modelId="{D74DF394-5957-4318-8A15-34DFC79D0F55}" type="pres">
      <dgm:prSet presAssocID="{2A5FFFF6-B3B7-48E7-8313-7997354162B7}" presName="ThreeNodes_3_text" presStyleLbl="node1" presStyleIdx="2" presStyleCnt="3">
        <dgm:presLayoutVars>
          <dgm:bulletEnabled val="1"/>
        </dgm:presLayoutVars>
      </dgm:prSet>
      <dgm:spPr/>
      <dgm:t>
        <a:bodyPr/>
        <a:lstStyle/>
        <a:p>
          <a:endParaRPr lang="en-US"/>
        </a:p>
      </dgm:t>
    </dgm:pt>
  </dgm:ptLst>
  <dgm:cxnLst>
    <dgm:cxn modelId="{734288FC-3498-4829-A215-863478ABBDBA}" type="presOf" srcId="{A7F72E25-F0EC-4297-B5DD-0B91ACD74E0A}" destId="{9C46225F-74E5-470E-8DD4-2C44E1317121}" srcOrd="0" destOrd="0" presId="urn:microsoft.com/office/officeart/2005/8/layout/vProcess5"/>
    <dgm:cxn modelId="{D85A147A-21FE-4610-8599-960E7F12DF38}" type="presOf" srcId="{684118A0-5B2B-4A69-B6BF-342B116049C9}" destId="{D74DF394-5957-4318-8A15-34DFC79D0F55}" srcOrd="1" destOrd="1" presId="urn:microsoft.com/office/officeart/2005/8/layout/vProcess5"/>
    <dgm:cxn modelId="{15EC7066-5AF1-43B4-A220-8ECBA48798B5}" type="presOf" srcId="{23C526AA-0226-4CD2-979A-BC5BB3C942E3}" destId="{A2A23703-5FE5-4DEE-8486-6FE463B32352}" srcOrd="0" destOrd="2" presId="urn:microsoft.com/office/officeart/2005/8/layout/vProcess5"/>
    <dgm:cxn modelId="{603A95CD-EF07-43F0-A31D-CDDF6240BC30}" type="presOf" srcId="{847E23D0-DC77-4B60-A970-ECA8028A82B0}" destId="{EB8D9E4B-A62F-4347-BCF3-0AF8F3E6E6EF}" srcOrd="1" destOrd="1"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5ED6774E-DC31-4398-8BD9-D772032F14A2}" type="presOf" srcId="{5775F4DF-9250-44AB-B473-C4101CCC3FF5}" destId="{5D8B60FA-9B60-4CED-BD95-2033D473389D}" srcOrd="1" destOrd="3" presId="urn:microsoft.com/office/officeart/2005/8/layout/vProcess5"/>
    <dgm:cxn modelId="{13BABB99-61AA-4667-8779-7A0E66693BDE}" type="presOf" srcId="{2A5FFFF6-B3B7-48E7-8313-7997354162B7}" destId="{2631759B-E132-4040-B9DA-9470A9C0CA73}" srcOrd="0" destOrd="0" presId="urn:microsoft.com/office/officeart/2005/8/layout/vProcess5"/>
    <dgm:cxn modelId="{ECEBC75F-75E4-44B9-A07E-23758D8A2FF9}" srcId="{7A07DCE8-E01C-4A58-9957-E27E0AD6528D}" destId="{52F860DB-9685-4E15-83A9-9D01EE17B741}" srcOrd="3" destOrd="0" parTransId="{2725D8F6-C62F-436D-86F0-F0C41704CFD8}" sibTransId="{2766CDD6-0B84-494A-9166-C8BA74283530}"/>
    <dgm:cxn modelId="{7AD16B2B-24ED-4076-BDA9-F412F8ABB220}" srcId="{11F4ACFA-1486-45FB-887A-0B3F73AF345F}" destId="{6E127C39-6883-405E-BDCF-2AE20C2AAC3E}" srcOrd="1" destOrd="0" parTransId="{54455868-0E1D-415E-B09D-C2E6930A4258}" sibTransId="{B3E92E7B-8D80-4505-9EC1-7F3B412CAF00}"/>
    <dgm:cxn modelId="{B6730201-B4B3-4298-8256-3B4ABC415CA8}" srcId="{941D48E1-137F-4628-AFF4-52CFCBA70AB7}" destId="{23C526AA-0226-4CD2-979A-BC5BB3C942E3}" srcOrd="1" destOrd="0" parTransId="{473061EC-0796-47FB-992D-E07FDEB4C020}" sibTransId="{26F921C4-9CEA-4E65-A7CC-DB42B66D05C7}"/>
    <dgm:cxn modelId="{DBFBCEE5-9048-4F24-BA68-D83DC345422B}" type="presOf" srcId="{32D501FC-03B4-4A62-9E3B-C3775FAB1CFA}" destId="{AC7F24D8-910E-4C34-B6EF-812ED74DBC59}" srcOrd="0" destOrd="2" presId="urn:microsoft.com/office/officeart/2005/8/layout/vProcess5"/>
    <dgm:cxn modelId="{C3965EA7-EB31-417F-A39A-A70009A2036F}" type="presOf" srcId="{941D48E1-137F-4628-AFF4-52CFCBA70AB7}" destId="{EB8D9E4B-A62F-4347-BCF3-0AF8F3E6E6EF}" srcOrd="1" destOrd="0"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73DC6ADB-3030-4C69-9CA3-F6B4961AD633}" type="presOf" srcId="{F81E63DC-8E38-4D98-BCF7-E7402EF098AA}" destId="{5D8B60FA-9B60-4CED-BD95-2033D473389D}" srcOrd="1" destOrd="1" presId="urn:microsoft.com/office/officeart/2005/8/layout/vProcess5"/>
    <dgm:cxn modelId="{8BB12FED-9A33-4C54-9AF8-5AB3BB42FE8D}" type="presOf" srcId="{684118A0-5B2B-4A69-B6BF-342B116049C9}" destId="{81A8B9B5-B627-4F0A-A9A4-3E3F368986CC}" srcOrd="0" destOrd="1" presId="urn:microsoft.com/office/officeart/2005/8/layout/vProcess5"/>
    <dgm:cxn modelId="{C08F77DC-CE4C-4730-944F-3BCB5BEFD1D5}" type="presOf" srcId="{52F860DB-9685-4E15-83A9-9D01EE17B741}" destId="{AC7F24D8-910E-4C34-B6EF-812ED74DBC59}" srcOrd="0" destOrd="4"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1CDFAAC9-74F8-479F-B7D3-8D1F70688504}" srcId="{2A5FFFF6-B3B7-48E7-8313-7997354162B7}" destId="{7A07DCE8-E01C-4A58-9957-E27E0AD6528D}" srcOrd="1" destOrd="0" parTransId="{E8820F7E-2C85-487A-A18A-A16A9B323FF7}" sibTransId="{67953F8B-6EA3-4930-A650-0215B56F61A0}"/>
    <dgm:cxn modelId="{349AA9C3-8FE0-4627-BD55-BC37618BF0C5}" srcId="{7A07DCE8-E01C-4A58-9957-E27E0AD6528D}" destId="{F81E63DC-8E38-4D98-BCF7-E7402EF098AA}" srcOrd="0" destOrd="0" parTransId="{09922636-84CB-4D93-8D93-4D4E0D1BB704}" sibTransId="{F638254E-F9B0-4C67-A1ED-731FEFC60896}"/>
    <dgm:cxn modelId="{263EC39C-AE31-4046-B14F-D8731813A9B0}" srcId="{941D48E1-137F-4628-AFF4-52CFCBA70AB7}" destId="{847E23D0-DC77-4B60-A970-ECA8028A82B0}" srcOrd="0" destOrd="0" parTransId="{F6B0CE9B-0011-4DA5-B825-CF7DF4A9438F}" sibTransId="{118AA3DE-0D5C-4FB8-BDD2-B4039AD5C2A6}"/>
    <dgm:cxn modelId="{CFF48295-F8AC-4C73-A586-503E8E4D7BE7}" type="presOf" srcId="{32D501FC-03B4-4A62-9E3B-C3775FAB1CFA}" destId="{5D8B60FA-9B60-4CED-BD95-2033D473389D}" srcOrd="1" destOrd="2" presId="urn:microsoft.com/office/officeart/2005/8/layout/vProcess5"/>
    <dgm:cxn modelId="{A072F5DF-1333-42D4-B588-EFC007F422EB}" type="presOf" srcId="{7A07DCE8-E01C-4A58-9957-E27E0AD6528D}" destId="{AC7F24D8-910E-4C34-B6EF-812ED74DBC59}" srcOrd="0" destOrd="0" presId="urn:microsoft.com/office/officeart/2005/8/layout/vProcess5"/>
    <dgm:cxn modelId="{C8CDA0E8-233F-483E-B840-CE17BC45DAF3}" type="presOf" srcId="{52F860DB-9685-4E15-83A9-9D01EE17B741}" destId="{5D8B60FA-9B60-4CED-BD95-2033D473389D}" srcOrd="1" destOrd="4" presId="urn:microsoft.com/office/officeart/2005/8/layout/vProcess5"/>
    <dgm:cxn modelId="{B52DC4A3-E48D-49E9-9D47-86093C080BF0}" type="presOf" srcId="{11F4ACFA-1486-45FB-887A-0B3F73AF345F}" destId="{81A8B9B5-B627-4F0A-A9A4-3E3F368986CC}"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66745AC0-70AE-4E4B-8E39-C1DC496AEE8C}" type="presOf" srcId="{6E127C39-6883-405E-BDCF-2AE20C2AAC3E}" destId="{D74DF394-5957-4318-8A15-34DFC79D0F55}" srcOrd="1" destOrd="2"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884F939F-610E-4FD2-9005-D08DE96251C6}" type="presOf" srcId="{6E127C39-6883-405E-BDCF-2AE20C2AAC3E}" destId="{81A8B9B5-B627-4F0A-A9A4-3E3F368986CC}" srcOrd="0" destOrd="2" presId="urn:microsoft.com/office/officeart/2005/8/layout/vProcess5"/>
    <dgm:cxn modelId="{11D195FE-55A6-42DF-AB4C-63636B9BF2EE}" type="presOf" srcId="{11F4ACFA-1486-45FB-887A-0B3F73AF345F}" destId="{D74DF394-5957-4318-8A15-34DFC79D0F55}" srcOrd="1" destOrd="0" presId="urn:microsoft.com/office/officeart/2005/8/layout/vProcess5"/>
    <dgm:cxn modelId="{5A74F1C6-796E-458A-AA8F-7A67DD9D4A57}" type="presOf" srcId="{F81E63DC-8E38-4D98-BCF7-E7402EF098AA}" destId="{AC7F24D8-910E-4C34-B6EF-812ED74DBC59}" srcOrd="0" destOrd="1" presId="urn:microsoft.com/office/officeart/2005/8/layout/vProcess5"/>
    <dgm:cxn modelId="{48CF70A7-A0BB-4C3A-8853-513970E2EDA7}" type="presOf" srcId="{67953F8B-6EA3-4930-A650-0215B56F61A0}" destId="{8A99EA44-28C2-4BEB-BB8C-76A4E1275C63}" srcOrd="0" destOrd="0" presId="urn:microsoft.com/office/officeart/2005/8/layout/vProcess5"/>
    <dgm:cxn modelId="{D728C253-C2C7-4163-A1E1-75C42F11DA61}" type="presOf" srcId="{941D48E1-137F-4628-AFF4-52CFCBA70AB7}" destId="{A2A23703-5FE5-4DEE-8486-6FE463B32352}" srcOrd="0" destOrd="0" presId="urn:microsoft.com/office/officeart/2005/8/layout/vProcess5"/>
    <dgm:cxn modelId="{53908F72-F5F0-4B4F-AEEC-40AEF896B5C4}" type="presOf" srcId="{847E23D0-DC77-4B60-A970-ECA8028A82B0}" destId="{A2A23703-5FE5-4DEE-8486-6FE463B32352}" srcOrd="0" destOrd="1" presId="urn:microsoft.com/office/officeart/2005/8/layout/vProcess5"/>
    <dgm:cxn modelId="{2718FC28-9EF4-4E9E-BB38-5FFDBB209B75}" type="presOf" srcId="{7A07DCE8-E01C-4A58-9957-E27E0AD6528D}" destId="{5D8B60FA-9B60-4CED-BD95-2033D473389D}" srcOrd="1" destOrd="0" presId="urn:microsoft.com/office/officeart/2005/8/layout/vProcess5"/>
    <dgm:cxn modelId="{4C24E4D1-D475-42EC-A6F0-A070E1C13317}" type="presOf" srcId="{23C526AA-0226-4CD2-979A-BC5BB3C942E3}" destId="{EB8D9E4B-A62F-4347-BCF3-0AF8F3E6E6EF}" srcOrd="1" destOrd="2" presId="urn:microsoft.com/office/officeart/2005/8/layout/vProcess5"/>
    <dgm:cxn modelId="{E1E87625-AA9E-46EA-8BAA-BDA31FA8C378}" type="presOf" srcId="{5775F4DF-9250-44AB-B473-C4101CCC3FF5}" destId="{AC7F24D8-910E-4C34-B6EF-812ED74DBC59}" srcOrd="0" destOrd="3" presId="urn:microsoft.com/office/officeart/2005/8/layout/vProcess5"/>
    <dgm:cxn modelId="{540848EE-06E3-4C65-B2B8-6CB3FA00DDF2}" type="presParOf" srcId="{2631759B-E132-4040-B9DA-9470A9C0CA73}" destId="{E1A83B6C-6379-4B0F-8639-9EF9A5641FC3}" srcOrd="0" destOrd="0" presId="urn:microsoft.com/office/officeart/2005/8/layout/vProcess5"/>
    <dgm:cxn modelId="{AF9F0432-0AC5-4D99-8E2A-B51317CAE5B6}" type="presParOf" srcId="{2631759B-E132-4040-B9DA-9470A9C0CA73}" destId="{A2A23703-5FE5-4DEE-8486-6FE463B32352}" srcOrd="1" destOrd="0" presId="urn:microsoft.com/office/officeart/2005/8/layout/vProcess5"/>
    <dgm:cxn modelId="{E6471346-410A-439E-AD1F-59A6B7203A37}" type="presParOf" srcId="{2631759B-E132-4040-B9DA-9470A9C0CA73}" destId="{AC7F24D8-910E-4C34-B6EF-812ED74DBC59}" srcOrd="2" destOrd="0" presId="urn:microsoft.com/office/officeart/2005/8/layout/vProcess5"/>
    <dgm:cxn modelId="{8ADF63F4-5450-408D-ADFE-3771DFAA6EDD}" type="presParOf" srcId="{2631759B-E132-4040-B9DA-9470A9C0CA73}" destId="{81A8B9B5-B627-4F0A-A9A4-3E3F368986CC}" srcOrd="3" destOrd="0" presId="urn:microsoft.com/office/officeart/2005/8/layout/vProcess5"/>
    <dgm:cxn modelId="{D37410E8-142C-4349-B335-B09C75FEB7EA}" type="presParOf" srcId="{2631759B-E132-4040-B9DA-9470A9C0CA73}" destId="{9C46225F-74E5-470E-8DD4-2C44E1317121}" srcOrd="4" destOrd="0" presId="urn:microsoft.com/office/officeart/2005/8/layout/vProcess5"/>
    <dgm:cxn modelId="{84752386-0706-442B-BFCD-0EAA0B755EDA}" type="presParOf" srcId="{2631759B-E132-4040-B9DA-9470A9C0CA73}" destId="{8A99EA44-28C2-4BEB-BB8C-76A4E1275C63}" srcOrd="5" destOrd="0" presId="urn:microsoft.com/office/officeart/2005/8/layout/vProcess5"/>
    <dgm:cxn modelId="{3FE7410E-9013-478C-99A0-7A541C7CC0E9}" type="presParOf" srcId="{2631759B-E132-4040-B9DA-9470A9C0CA73}" destId="{EB8D9E4B-A62F-4347-BCF3-0AF8F3E6E6EF}" srcOrd="6" destOrd="0" presId="urn:microsoft.com/office/officeart/2005/8/layout/vProcess5"/>
    <dgm:cxn modelId="{BD5B1CB6-90E8-4773-BCE8-2401049F7D4A}" type="presParOf" srcId="{2631759B-E132-4040-B9DA-9470A9C0CA73}" destId="{5D8B60FA-9B60-4CED-BD95-2033D473389D}" srcOrd="7" destOrd="0" presId="urn:microsoft.com/office/officeart/2005/8/layout/vProcess5"/>
    <dgm:cxn modelId="{1C72F8F7-2AEC-4F8E-86BF-874F8B76475B}" type="presParOf" srcId="{2631759B-E132-4040-B9DA-9470A9C0CA73}" destId="{D74DF394-5957-4318-8A15-34DFC79D0F55}" srcOrd="8"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5FFFF6-B3B7-48E7-8313-7997354162B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A07DCE8-E01C-4A58-9957-E27E0AD6528D}">
      <dgm:prSet phldrT="[Text]" custT="1"/>
      <dgm:spPr/>
      <dgm:t>
        <a:bodyPr/>
        <a:lstStyle/>
        <a:p>
          <a:r>
            <a:rPr lang="en-US" sz="1400" b="1" dirty="0" smtClean="0"/>
            <a:t>Programming</a:t>
          </a:r>
          <a:endParaRPr lang="en-US" sz="1400" b="1" dirty="0"/>
        </a:p>
      </dgm:t>
    </dgm:pt>
    <dgm:pt modelId="{E8820F7E-2C85-487A-A18A-A16A9B323FF7}" type="parTrans" cxnId="{1CDFAAC9-74F8-479F-B7D3-8D1F70688504}">
      <dgm:prSet/>
      <dgm:spPr/>
      <dgm:t>
        <a:bodyPr/>
        <a:lstStyle/>
        <a:p>
          <a:endParaRPr lang="en-US"/>
        </a:p>
      </dgm:t>
    </dgm:pt>
    <dgm:pt modelId="{67953F8B-6EA3-4930-A650-0215B56F61A0}" type="sibTrans" cxnId="{1CDFAAC9-74F8-479F-B7D3-8D1F70688504}">
      <dgm:prSet/>
      <dgm:spPr>
        <a:solidFill>
          <a:schemeClr val="accent2">
            <a:lumMod val="50000"/>
            <a:alpha val="90000"/>
          </a:schemeClr>
        </a:solidFill>
      </dgm:spPr>
      <dgm:t>
        <a:bodyPr/>
        <a:lstStyle/>
        <a:p>
          <a:endParaRPr lang="en-US"/>
        </a:p>
      </dgm:t>
    </dgm:pt>
    <dgm:pt modelId="{11F4ACFA-1486-45FB-887A-0B3F73AF345F}">
      <dgm:prSet phldrT="[Text]" custT="1"/>
      <dgm:spPr/>
      <dgm:t>
        <a:bodyPr/>
        <a:lstStyle/>
        <a:p>
          <a:r>
            <a:rPr lang="en-US" sz="1400" b="1" dirty="0" smtClean="0"/>
            <a:t>Machine learning</a:t>
          </a:r>
          <a:endParaRPr lang="en-US" sz="1400" b="1" dirty="0"/>
        </a:p>
      </dgm:t>
    </dgm:pt>
    <dgm:pt modelId="{E604481E-B394-4374-A361-36616B3BE357}" type="parTrans" cxnId="{A897BEAA-9BA3-4F57-B2AF-C32CA982D6EE}">
      <dgm:prSet/>
      <dgm:spPr/>
      <dgm:t>
        <a:bodyPr/>
        <a:lstStyle/>
        <a:p>
          <a:endParaRPr lang="en-US"/>
        </a:p>
      </dgm:t>
    </dgm:pt>
    <dgm:pt modelId="{B3F611AF-0B55-4365-8E7D-65E6BB33DF60}" type="sibTrans" cxnId="{A897BEAA-9BA3-4F57-B2AF-C32CA982D6EE}">
      <dgm:prSet/>
      <dgm:spPr>
        <a:solidFill>
          <a:schemeClr val="accent2">
            <a:lumMod val="50000"/>
            <a:alpha val="90000"/>
          </a:schemeClr>
        </a:solidFill>
      </dgm:spPr>
      <dgm:t>
        <a:bodyPr/>
        <a:lstStyle/>
        <a:p>
          <a:r>
            <a:rPr lang="en-US" dirty="0" smtClean="0"/>
            <a:t>`</a:t>
          </a:r>
          <a:endParaRPr lang="en-US" dirty="0"/>
        </a:p>
      </dgm:t>
    </dgm:pt>
    <dgm:pt modelId="{88B589AA-ECBD-4B45-A5E0-39601A87CB62}">
      <dgm:prSet phldrT="[Text]" custT="1"/>
      <dgm:spPr/>
      <dgm:t>
        <a:bodyPr/>
        <a:lstStyle/>
        <a:p>
          <a:r>
            <a:rPr lang="en-US" sz="1800" b="1" dirty="0" smtClean="0"/>
            <a:t>Deep learning</a:t>
          </a:r>
          <a:endParaRPr lang="en-US" sz="1800" b="1" dirty="0"/>
        </a:p>
      </dgm:t>
    </dgm:pt>
    <dgm:pt modelId="{DD8F1D91-8756-4775-86E7-CC84014368A6}" type="parTrans" cxnId="{3D806ED4-1EF5-4EE5-BEB0-C09EB9051003}">
      <dgm:prSet/>
      <dgm:spPr/>
      <dgm:t>
        <a:bodyPr/>
        <a:lstStyle/>
        <a:p>
          <a:endParaRPr lang="en-US"/>
        </a:p>
      </dgm:t>
    </dgm:pt>
    <dgm:pt modelId="{A50F8DC0-8DC5-459E-B4B8-3C2E599C6D2F}" type="sibTrans" cxnId="{3D806ED4-1EF5-4EE5-BEB0-C09EB9051003}">
      <dgm:prSet/>
      <dgm:spPr/>
      <dgm:t>
        <a:bodyPr/>
        <a:lstStyle/>
        <a:p>
          <a:endParaRPr lang="en-US"/>
        </a:p>
      </dgm:t>
    </dgm:pt>
    <dgm:pt modelId="{F81E63DC-8E38-4D98-BCF7-E7402EF098AA}">
      <dgm:prSet phldrT="[Text]" custT="1"/>
      <dgm:spPr/>
      <dgm:t>
        <a:bodyPr/>
        <a:lstStyle/>
        <a:p>
          <a:r>
            <a:rPr lang="en-US" sz="1200" b="1" dirty="0" smtClean="0"/>
            <a:t>If-else</a:t>
          </a:r>
          <a:endParaRPr lang="en-US" sz="1200" b="1" dirty="0"/>
        </a:p>
      </dgm:t>
    </dgm:pt>
    <dgm:pt modelId="{09922636-84CB-4D93-8D93-4D4E0D1BB704}" type="parTrans" cxnId="{349AA9C3-8FE0-4627-BD55-BC37618BF0C5}">
      <dgm:prSet/>
      <dgm:spPr/>
      <dgm:t>
        <a:bodyPr/>
        <a:lstStyle/>
        <a:p>
          <a:endParaRPr lang="en-US"/>
        </a:p>
      </dgm:t>
    </dgm:pt>
    <dgm:pt modelId="{F638254E-F9B0-4C67-A1ED-731FEFC60896}" type="sibTrans" cxnId="{349AA9C3-8FE0-4627-BD55-BC37618BF0C5}">
      <dgm:prSet/>
      <dgm:spPr/>
      <dgm:t>
        <a:bodyPr/>
        <a:lstStyle/>
        <a:p>
          <a:endParaRPr lang="en-US"/>
        </a:p>
      </dgm:t>
    </dgm:pt>
    <dgm:pt modelId="{E09B1B6B-F3FC-45CD-97F2-7C3C78E6A1B3}">
      <dgm:prSet phldrT="[Text]" custT="1"/>
      <dgm:spPr/>
      <dgm:t>
        <a:bodyPr/>
        <a:lstStyle/>
        <a:p>
          <a:r>
            <a:rPr lang="en-US" sz="1800" b="1" dirty="0" smtClean="0">
              <a:solidFill>
                <a:srgbClr val="FF0000"/>
              </a:solidFill>
            </a:rPr>
            <a:t>Hand crafted </a:t>
          </a:r>
          <a:r>
            <a:rPr lang="en-US" sz="1800" b="1" dirty="0" smtClean="0">
              <a:solidFill>
                <a:srgbClr val="FF0000"/>
              </a:solidFill>
            </a:rPr>
            <a:t>representations/features engineering</a:t>
          </a:r>
          <a:endParaRPr lang="en-US" sz="1800" b="1" dirty="0">
            <a:solidFill>
              <a:srgbClr val="FF0000"/>
            </a:solidFill>
          </a:endParaRPr>
        </a:p>
      </dgm:t>
    </dgm:pt>
    <dgm:pt modelId="{9049AAC7-6D09-4BAE-8B80-A6DB1310B6F3}" type="parTrans" cxnId="{D424B351-51D5-48D2-89BE-3C540F18B0E0}">
      <dgm:prSet/>
      <dgm:spPr/>
      <dgm:t>
        <a:bodyPr/>
        <a:lstStyle/>
        <a:p>
          <a:endParaRPr lang="en-US"/>
        </a:p>
      </dgm:t>
    </dgm:pt>
    <dgm:pt modelId="{968FDC51-8FB4-4C1A-A199-EF2D342B6A15}" type="sibTrans" cxnId="{D424B351-51D5-48D2-89BE-3C540F18B0E0}">
      <dgm:prSet/>
      <dgm:spPr/>
      <dgm:t>
        <a:bodyPr/>
        <a:lstStyle/>
        <a:p>
          <a:endParaRPr lang="en-US"/>
        </a:p>
      </dgm:t>
    </dgm:pt>
    <dgm:pt modelId="{D4B6D475-A1FD-45DE-9D8D-217CBAA23AC2}">
      <dgm:prSet phldrT="[Text]" custT="1"/>
      <dgm:spPr/>
      <dgm:t>
        <a:bodyPr/>
        <a:lstStyle/>
        <a:p>
          <a:r>
            <a:rPr lang="en-US" sz="1400" b="1" dirty="0" smtClean="0"/>
            <a:t>2006 (</a:t>
          </a:r>
          <a:r>
            <a:rPr lang="en-US" sz="1400" b="1" dirty="0" err="1" smtClean="0"/>
            <a:t>Hinotn</a:t>
          </a:r>
          <a:r>
            <a:rPr lang="en-US" sz="1400" b="1" dirty="0" smtClean="0"/>
            <a:t> DBN)</a:t>
          </a:r>
          <a:endParaRPr lang="en-US" sz="1400" b="1" dirty="0"/>
        </a:p>
      </dgm:t>
    </dgm:pt>
    <dgm:pt modelId="{71AED45D-70C5-473B-A169-62A584BBA645}" type="parTrans" cxnId="{56B19674-E734-4BC3-8C91-E5871173932E}">
      <dgm:prSet/>
      <dgm:spPr/>
      <dgm:t>
        <a:bodyPr/>
        <a:lstStyle/>
        <a:p>
          <a:endParaRPr lang="en-US"/>
        </a:p>
      </dgm:t>
    </dgm:pt>
    <dgm:pt modelId="{C4DA07F2-3B83-40FE-A98C-D187BD86F8BC}" type="sibTrans" cxnId="{56B19674-E734-4BC3-8C91-E5871173932E}">
      <dgm:prSet/>
      <dgm:spPr/>
      <dgm:t>
        <a:bodyPr/>
        <a:lstStyle/>
        <a:p>
          <a:endParaRPr lang="en-US"/>
        </a:p>
      </dgm:t>
    </dgm:pt>
    <dgm:pt modelId="{5775F4DF-9250-44AB-B473-C4101CCC3FF5}">
      <dgm:prSet phldrT="[Text]" custT="1"/>
      <dgm:spPr/>
      <dgm:t>
        <a:bodyPr/>
        <a:lstStyle/>
        <a:p>
          <a:r>
            <a:rPr lang="en-US" sz="1200" b="1" dirty="0" smtClean="0"/>
            <a:t>1945 (ENIAC)</a:t>
          </a:r>
          <a:endParaRPr lang="en-US" sz="1200" b="1" dirty="0"/>
        </a:p>
      </dgm:t>
    </dgm:pt>
    <dgm:pt modelId="{8CE76085-1167-44A1-9C01-F36A04AE6161}" type="parTrans" cxnId="{92F7A72A-92A8-4AFD-BD7A-9DA369B7AC6C}">
      <dgm:prSet/>
      <dgm:spPr/>
      <dgm:t>
        <a:bodyPr/>
        <a:lstStyle/>
        <a:p>
          <a:endParaRPr lang="en-US"/>
        </a:p>
      </dgm:t>
    </dgm:pt>
    <dgm:pt modelId="{3B9563D0-AA4E-4303-9FE8-1F13E5589E8F}" type="sibTrans" cxnId="{92F7A72A-92A8-4AFD-BD7A-9DA369B7AC6C}">
      <dgm:prSet/>
      <dgm:spPr/>
      <dgm:t>
        <a:bodyPr/>
        <a:lstStyle/>
        <a:p>
          <a:endParaRPr lang="en-US"/>
        </a:p>
      </dgm:t>
    </dgm:pt>
    <dgm:pt modelId="{32D501FC-03B4-4A62-9E3B-C3775FAB1CFA}">
      <dgm:prSet phldrT="[Text]" custT="1"/>
      <dgm:spPr/>
      <dgm:t>
        <a:bodyPr/>
        <a:lstStyle/>
        <a:p>
          <a:r>
            <a:rPr lang="en-US" sz="1200" b="1" dirty="0" smtClean="0"/>
            <a:t>1936 (Turing Machine)</a:t>
          </a:r>
          <a:endParaRPr lang="en-US" sz="1200" b="1" dirty="0"/>
        </a:p>
      </dgm:t>
    </dgm:pt>
    <dgm:pt modelId="{8185B09C-710F-44CA-814F-FDC306B436E4}" type="parTrans" cxnId="{91BD44E2-578F-42E3-87DB-DF6A64FD0944}">
      <dgm:prSet/>
      <dgm:spPr/>
      <dgm:t>
        <a:bodyPr/>
        <a:lstStyle/>
        <a:p>
          <a:endParaRPr lang="en-US"/>
        </a:p>
      </dgm:t>
    </dgm:pt>
    <dgm:pt modelId="{3391FA63-129E-49E9-A165-27BFA26D4B40}" type="sibTrans" cxnId="{91BD44E2-578F-42E3-87DB-DF6A64FD0944}">
      <dgm:prSet/>
      <dgm:spPr/>
      <dgm:t>
        <a:bodyPr/>
        <a:lstStyle/>
        <a:p>
          <a:endParaRPr lang="en-US"/>
        </a:p>
      </dgm:t>
    </dgm:pt>
    <dgm:pt modelId="{E36400DA-B901-43D5-8EC6-82BED7352A54}">
      <dgm:prSet phldrT="[Text]" custT="1"/>
      <dgm:spPr/>
      <dgm:t>
        <a:bodyPr/>
        <a:lstStyle/>
        <a:p>
          <a:r>
            <a:rPr lang="en-US" sz="1400" b="1" dirty="0" smtClean="0"/>
            <a:t>1992 (Hinton </a:t>
          </a:r>
          <a:r>
            <a:rPr lang="en-US" sz="1400" b="1" dirty="0" err="1" smtClean="0"/>
            <a:t>Backprop</a:t>
          </a:r>
          <a:r>
            <a:rPr lang="en-US" sz="1400" b="1" dirty="0" smtClean="0"/>
            <a:t>)</a:t>
          </a:r>
          <a:endParaRPr lang="en-US" sz="1400" b="1" dirty="0"/>
        </a:p>
      </dgm:t>
    </dgm:pt>
    <dgm:pt modelId="{ECE1FDF6-6EAB-4792-A79A-9FEAC3DD55FD}" type="parTrans" cxnId="{DD59893B-9049-450F-A024-A04108274883}">
      <dgm:prSet/>
      <dgm:spPr/>
      <dgm:t>
        <a:bodyPr/>
        <a:lstStyle/>
        <a:p>
          <a:endParaRPr lang="en-US"/>
        </a:p>
      </dgm:t>
    </dgm:pt>
    <dgm:pt modelId="{16FE3D82-93E5-49BF-ACCD-ADF9FD50C659}" type="sibTrans" cxnId="{DD59893B-9049-450F-A024-A04108274883}">
      <dgm:prSet/>
      <dgm:spPr/>
      <dgm:t>
        <a:bodyPr/>
        <a:lstStyle/>
        <a:p>
          <a:endParaRPr lang="en-US"/>
        </a:p>
      </dgm:t>
    </dgm:pt>
    <dgm:pt modelId="{684118A0-5B2B-4A69-B6BF-342B116049C9}">
      <dgm:prSet phldrT="[Text]" custT="1"/>
      <dgm:spPr/>
      <dgm:t>
        <a:bodyPr/>
        <a:lstStyle/>
        <a:p>
          <a:r>
            <a:rPr lang="en-US" sz="1200" b="1" i="0" dirty="0" smtClean="0"/>
            <a:t>1959 (Arthur </a:t>
          </a:r>
          <a:r>
            <a:rPr lang="en-US" sz="1200" b="1" i="0" dirty="0" err="1" smtClean="0"/>
            <a:t>Samule</a:t>
          </a:r>
          <a:r>
            <a:rPr lang="en-US" sz="1200" b="1" i="0" dirty="0" smtClean="0"/>
            <a:t>)</a:t>
          </a:r>
          <a:endParaRPr lang="en-US" sz="1200" b="1" dirty="0"/>
        </a:p>
      </dgm:t>
    </dgm:pt>
    <dgm:pt modelId="{571518F3-69D8-4416-B9DA-E67C77575DB2}" type="sibTrans" cxnId="{D187B442-339E-4198-B08C-01A823779792}">
      <dgm:prSet/>
      <dgm:spPr/>
      <dgm:t>
        <a:bodyPr/>
        <a:lstStyle/>
        <a:p>
          <a:endParaRPr lang="en-US"/>
        </a:p>
      </dgm:t>
    </dgm:pt>
    <dgm:pt modelId="{690C42C2-DEDB-4FE0-AB3C-56EAB825341E}" type="parTrans" cxnId="{D187B442-339E-4198-B08C-01A823779792}">
      <dgm:prSet/>
      <dgm:spPr/>
      <dgm:t>
        <a:bodyPr/>
        <a:lstStyle/>
        <a:p>
          <a:endParaRPr lang="en-US"/>
        </a:p>
      </dgm:t>
    </dgm:pt>
    <dgm:pt modelId="{6E127C39-6883-405E-BDCF-2AE20C2AAC3E}">
      <dgm:prSet phldrT="[Text]" custT="1"/>
      <dgm:spPr/>
      <dgm:t>
        <a:bodyPr/>
        <a:lstStyle/>
        <a:p>
          <a:r>
            <a:rPr lang="en-US" sz="1200" b="1" dirty="0" smtClean="0"/>
            <a:t>Problem: clutter, pose, conditions,…etc all affect the designed features vector</a:t>
          </a:r>
          <a:endParaRPr lang="en-US" sz="1200" b="1" dirty="0"/>
        </a:p>
      </dgm:t>
    </dgm:pt>
    <dgm:pt modelId="{54455868-0E1D-415E-B09D-C2E6930A4258}" type="parTrans" cxnId="{7AD16B2B-24ED-4076-BDA9-F412F8ABB220}">
      <dgm:prSet/>
      <dgm:spPr/>
      <dgm:t>
        <a:bodyPr/>
        <a:lstStyle/>
        <a:p>
          <a:endParaRPr lang="en-US"/>
        </a:p>
      </dgm:t>
    </dgm:pt>
    <dgm:pt modelId="{B3E92E7B-8D80-4505-9EC1-7F3B412CAF00}" type="sibTrans" cxnId="{7AD16B2B-24ED-4076-BDA9-F412F8ABB220}">
      <dgm:prSet/>
      <dgm:spPr/>
      <dgm:t>
        <a:bodyPr/>
        <a:lstStyle/>
        <a:p>
          <a:endParaRPr lang="en-US"/>
        </a:p>
      </dgm:t>
    </dgm:pt>
    <dgm:pt modelId="{C9575E9B-4A64-4CE9-90F0-12AB97EC5E78}">
      <dgm:prSet phldrT="[Text]" custT="1"/>
      <dgm:spPr/>
      <dgm:t>
        <a:bodyPr/>
        <a:lstStyle/>
        <a:p>
          <a:r>
            <a:rPr lang="en-US" sz="2000" b="1" dirty="0" smtClean="0">
              <a:solidFill>
                <a:srgbClr val="002060"/>
              </a:solidFill>
            </a:rPr>
            <a:t>Learning representations/features</a:t>
          </a:r>
          <a:endParaRPr lang="en-US" sz="2000" b="1" dirty="0">
            <a:solidFill>
              <a:srgbClr val="002060"/>
            </a:solidFill>
          </a:endParaRPr>
        </a:p>
      </dgm:t>
    </dgm:pt>
    <dgm:pt modelId="{1727BBAD-B553-4D25-999E-4C95E7311ACA}" type="parTrans" cxnId="{E22C80F3-185C-4B51-AAA6-A3BE33D78EAF}">
      <dgm:prSet/>
      <dgm:spPr/>
      <dgm:t>
        <a:bodyPr/>
        <a:lstStyle/>
        <a:p>
          <a:endParaRPr lang="en-US"/>
        </a:p>
      </dgm:t>
    </dgm:pt>
    <dgm:pt modelId="{D052AF17-2977-4887-BEEC-FE1E9458BB88}" type="sibTrans" cxnId="{E22C80F3-185C-4B51-AAA6-A3BE33D78EAF}">
      <dgm:prSet/>
      <dgm:spPr/>
      <dgm:t>
        <a:bodyPr/>
        <a:lstStyle/>
        <a:p>
          <a:endParaRPr lang="en-US"/>
        </a:p>
      </dgm:t>
    </dgm:pt>
    <dgm:pt modelId="{23C526AA-0226-4CD2-979A-BC5BB3C942E3}">
      <dgm:prSet phldrT="[Text]" custT="1"/>
      <dgm:spPr/>
      <dgm:t>
        <a:bodyPr/>
        <a:lstStyle/>
        <a:p>
          <a:r>
            <a:rPr lang="en-US" sz="1400" b="1" dirty="0" smtClean="0"/>
            <a:t>1781 (Charles Babbage)</a:t>
          </a:r>
          <a:endParaRPr lang="en-US" sz="1400" b="1" dirty="0"/>
        </a:p>
      </dgm:t>
    </dgm:pt>
    <dgm:pt modelId="{847E23D0-DC77-4B60-A970-ECA8028A82B0}">
      <dgm:prSet phldrT="[Text]" custT="1"/>
      <dgm:spPr/>
      <dgm:t>
        <a:bodyPr/>
        <a:lstStyle/>
        <a:p>
          <a:r>
            <a:rPr lang="en-US" sz="1400" b="1" dirty="0" smtClean="0"/>
            <a:t>Machine for logical and mathematical computations</a:t>
          </a:r>
          <a:endParaRPr lang="en-US" sz="1400" b="1" dirty="0"/>
        </a:p>
      </dgm:t>
    </dgm:pt>
    <dgm:pt modelId="{941D48E1-137F-4628-AFF4-52CFCBA70AB7}">
      <dgm:prSet phldrT="[Text]" custT="1"/>
      <dgm:spPr/>
      <dgm:t>
        <a:bodyPr/>
        <a:lstStyle/>
        <a:p>
          <a:r>
            <a:rPr lang="en-US" sz="1600" b="1" dirty="0" smtClean="0"/>
            <a:t>Computer </a:t>
          </a:r>
          <a:endParaRPr lang="en-US" sz="1600" b="1" dirty="0"/>
        </a:p>
      </dgm:t>
    </dgm:pt>
    <dgm:pt modelId="{A7F72E25-F0EC-4297-B5DD-0B91ACD74E0A}" type="sibTrans" cxnId="{80B04884-5773-4708-8FA3-8C1163D2002E}">
      <dgm:prSet/>
      <dgm:spPr>
        <a:solidFill>
          <a:schemeClr val="accent2">
            <a:lumMod val="50000"/>
            <a:alpha val="90000"/>
          </a:schemeClr>
        </a:solidFill>
      </dgm:spPr>
      <dgm:t>
        <a:bodyPr/>
        <a:lstStyle/>
        <a:p>
          <a:endParaRPr lang="en-US"/>
        </a:p>
      </dgm:t>
    </dgm:pt>
    <dgm:pt modelId="{A71F9177-25E4-4679-8B7D-DA6E8F604AA6}" type="parTrans" cxnId="{80B04884-5773-4708-8FA3-8C1163D2002E}">
      <dgm:prSet/>
      <dgm:spPr/>
      <dgm:t>
        <a:bodyPr/>
        <a:lstStyle/>
        <a:p>
          <a:endParaRPr lang="en-US"/>
        </a:p>
      </dgm:t>
    </dgm:pt>
    <dgm:pt modelId="{26F921C4-9CEA-4E65-A7CC-DB42B66D05C7}" type="sibTrans" cxnId="{B6730201-B4B3-4298-8256-3B4ABC415CA8}">
      <dgm:prSet/>
      <dgm:spPr/>
      <dgm:t>
        <a:bodyPr/>
        <a:lstStyle/>
        <a:p>
          <a:endParaRPr lang="en-US"/>
        </a:p>
      </dgm:t>
    </dgm:pt>
    <dgm:pt modelId="{473061EC-0796-47FB-992D-E07FDEB4C020}" type="parTrans" cxnId="{B6730201-B4B3-4298-8256-3B4ABC415CA8}">
      <dgm:prSet/>
      <dgm:spPr/>
      <dgm:t>
        <a:bodyPr/>
        <a:lstStyle/>
        <a:p>
          <a:endParaRPr lang="en-US"/>
        </a:p>
      </dgm:t>
    </dgm:pt>
    <dgm:pt modelId="{118AA3DE-0D5C-4FB8-BDD2-B4039AD5C2A6}" type="sibTrans" cxnId="{263EC39C-AE31-4046-B14F-D8731813A9B0}">
      <dgm:prSet/>
      <dgm:spPr/>
      <dgm:t>
        <a:bodyPr/>
        <a:lstStyle/>
        <a:p>
          <a:endParaRPr lang="en-US"/>
        </a:p>
      </dgm:t>
    </dgm:pt>
    <dgm:pt modelId="{F6B0CE9B-0011-4DA5-B825-CF7DF4A9438F}" type="parTrans" cxnId="{263EC39C-AE31-4046-B14F-D8731813A9B0}">
      <dgm:prSet/>
      <dgm:spPr/>
      <dgm:t>
        <a:bodyPr/>
        <a:lstStyle/>
        <a:p>
          <a:endParaRPr lang="en-US"/>
        </a:p>
      </dgm:t>
    </dgm:pt>
    <dgm:pt modelId="{2631759B-E132-4040-B9DA-9470A9C0CA73}" type="pres">
      <dgm:prSet presAssocID="{2A5FFFF6-B3B7-48E7-8313-7997354162B7}" presName="outerComposite" presStyleCnt="0">
        <dgm:presLayoutVars>
          <dgm:chMax val="5"/>
          <dgm:dir/>
          <dgm:resizeHandles val="exact"/>
        </dgm:presLayoutVars>
      </dgm:prSet>
      <dgm:spPr/>
      <dgm:t>
        <a:bodyPr/>
        <a:lstStyle/>
        <a:p>
          <a:endParaRPr lang="en-US"/>
        </a:p>
      </dgm:t>
    </dgm:pt>
    <dgm:pt modelId="{E1A83B6C-6379-4B0F-8639-9EF9A5641FC3}" type="pres">
      <dgm:prSet presAssocID="{2A5FFFF6-B3B7-48E7-8313-7997354162B7}" presName="dummyMaxCanvas" presStyleCnt="0">
        <dgm:presLayoutVars/>
      </dgm:prSet>
      <dgm:spPr/>
    </dgm:pt>
    <dgm:pt modelId="{3DF5F7FF-592A-445C-BC52-4F4856428379}" type="pres">
      <dgm:prSet presAssocID="{2A5FFFF6-B3B7-48E7-8313-7997354162B7}" presName="FourNodes_1" presStyleLbl="node1" presStyleIdx="0" presStyleCnt="4" custLinFactNeighborY="1725">
        <dgm:presLayoutVars>
          <dgm:bulletEnabled val="1"/>
        </dgm:presLayoutVars>
      </dgm:prSet>
      <dgm:spPr/>
      <dgm:t>
        <a:bodyPr/>
        <a:lstStyle/>
        <a:p>
          <a:endParaRPr lang="en-US"/>
        </a:p>
      </dgm:t>
    </dgm:pt>
    <dgm:pt modelId="{DAD1701F-F173-4887-8D6E-5D0EC1A8EFFF}" type="pres">
      <dgm:prSet presAssocID="{2A5FFFF6-B3B7-48E7-8313-7997354162B7}" presName="FourNodes_2" presStyleLbl="node1" presStyleIdx="1" presStyleCnt="4" custLinFactNeighborX="5485" custLinFactNeighborY="-9342">
        <dgm:presLayoutVars>
          <dgm:bulletEnabled val="1"/>
        </dgm:presLayoutVars>
      </dgm:prSet>
      <dgm:spPr/>
      <dgm:t>
        <a:bodyPr/>
        <a:lstStyle/>
        <a:p>
          <a:endParaRPr lang="en-US"/>
        </a:p>
      </dgm:t>
    </dgm:pt>
    <dgm:pt modelId="{14E30993-1785-4D26-8624-49B0A16D1605}" type="pres">
      <dgm:prSet presAssocID="{2A5FFFF6-B3B7-48E7-8313-7997354162B7}" presName="FourNodes_3" presStyleLbl="node1" presStyleIdx="2" presStyleCnt="4" custScaleX="103136" custScaleY="124584" custLinFactNeighborX="7241" custLinFactNeighborY="-10809">
        <dgm:presLayoutVars>
          <dgm:bulletEnabled val="1"/>
        </dgm:presLayoutVars>
      </dgm:prSet>
      <dgm:spPr/>
      <dgm:t>
        <a:bodyPr/>
        <a:lstStyle/>
        <a:p>
          <a:endParaRPr lang="en-US"/>
        </a:p>
      </dgm:t>
    </dgm:pt>
    <dgm:pt modelId="{D1702692-5C37-4D37-ABFC-2010A7B346AC}" type="pres">
      <dgm:prSet presAssocID="{2A5FFFF6-B3B7-48E7-8313-7997354162B7}" presName="FourNodes_4" presStyleLbl="node1" presStyleIdx="3" presStyleCnt="4" custScaleX="101735" custScaleY="117670" custLinFactNeighborX="-1265" custLinFactNeighborY="1725">
        <dgm:presLayoutVars>
          <dgm:bulletEnabled val="1"/>
        </dgm:presLayoutVars>
      </dgm:prSet>
      <dgm:spPr/>
      <dgm:t>
        <a:bodyPr/>
        <a:lstStyle/>
        <a:p>
          <a:endParaRPr lang="en-US"/>
        </a:p>
      </dgm:t>
    </dgm:pt>
    <dgm:pt modelId="{7A649BD1-A986-49F2-95BB-C36260E94134}" type="pres">
      <dgm:prSet presAssocID="{2A5FFFF6-B3B7-48E7-8313-7997354162B7}" presName="FourConn_1-2" presStyleLbl="fgAccFollowNode1" presStyleIdx="0" presStyleCnt="3" custScaleX="43300" custScaleY="70100" custLinFactNeighborX="24162" custLinFactNeighborY="6314">
        <dgm:presLayoutVars>
          <dgm:bulletEnabled val="1"/>
        </dgm:presLayoutVars>
      </dgm:prSet>
      <dgm:spPr/>
      <dgm:t>
        <a:bodyPr/>
        <a:lstStyle/>
        <a:p>
          <a:endParaRPr lang="en-US"/>
        </a:p>
      </dgm:t>
    </dgm:pt>
    <dgm:pt modelId="{E1A7B83F-076B-41A7-8570-35F8C2948B79}" type="pres">
      <dgm:prSet presAssocID="{2A5FFFF6-B3B7-48E7-8313-7997354162B7}" presName="FourConn_2-3" presStyleLbl="fgAccFollowNode1" presStyleIdx="1" presStyleCnt="3" custScaleX="43300" custScaleY="81100" custLinFactNeighborX="-25319" custLinFactNeighborY="-28254">
        <dgm:presLayoutVars>
          <dgm:bulletEnabled val="1"/>
        </dgm:presLayoutVars>
      </dgm:prSet>
      <dgm:spPr/>
      <dgm:t>
        <a:bodyPr/>
        <a:lstStyle/>
        <a:p>
          <a:endParaRPr lang="en-US"/>
        </a:p>
      </dgm:t>
    </dgm:pt>
    <dgm:pt modelId="{6600511B-B429-4156-AABF-974ED97F4142}" type="pres">
      <dgm:prSet presAssocID="{2A5FFFF6-B3B7-48E7-8313-7997354162B7}" presName="FourConn_3-4" presStyleLbl="fgAccFollowNode1" presStyleIdx="2" presStyleCnt="3" custScaleX="51200" custScaleY="64793" custLinFactNeighborX="-3678" custLinFactNeighborY="-875">
        <dgm:presLayoutVars>
          <dgm:bulletEnabled val="1"/>
        </dgm:presLayoutVars>
      </dgm:prSet>
      <dgm:spPr/>
      <dgm:t>
        <a:bodyPr/>
        <a:lstStyle/>
        <a:p>
          <a:endParaRPr lang="en-US"/>
        </a:p>
      </dgm:t>
    </dgm:pt>
    <dgm:pt modelId="{15C2FEFE-A5E5-4D75-928C-F56144E28B3E}" type="pres">
      <dgm:prSet presAssocID="{2A5FFFF6-B3B7-48E7-8313-7997354162B7}" presName="FourNodes_1_text" presStyleLbl="node1" presStyleIdx="3" presStyleCnt="4">
        <dgm:presLayoutVars>
          <dgm:bulletEnabled val="1"/>
        </dgm:presLayoutVars>
      </dgm:prSet>
      <dgm:spPr/>
      <dgm:t>
        <a:bodyPr/>
        <a:lstStyle/>
        <a:p>
          <a:endParaRPr lang="en-US"/>
        </a:p>
      </dgm:t>
    </dgm:pt>
    <dgm:pt modelId="{356F00CC-95A1-493A-AA3D-7D8B5FAC8BC9}" type="pres">
      <dgm:prSet presAssocID="{2A5FFFF6-B3B7-48E7-8313-7997354162B7}" presName="FourNodes_2_text" presStyleLbl="node1" presStyleIdx="3" presStyleCnt="4">
        <dgm:presLayoutVars>
          <dgm:bulletEnabled val="1"/>
        </dgm:presLayoutVars>
      </dgm:prSet>
      <dgm:spPr/>
      <dgm:t>
        <a:bodyPr/>
        <a:lstStyle/>
        <a:p>
          <a:endParaRPr lang="en-US"/>
        </a:p>
      </dgm:t>
    </dgm:pt>
    <dgm:pt modelId="{5872A2F2-16E7-44D0-AD72-0EF752CD3D08}" type="pres">
      <dgm:prSet presAssocID="{2A5FFFF6-B3B7-48E7-8313-7997354162B7}" presName="FourNodes_3_text" presStyleLbl="node1" presStyleIdx="3" presStyleCnt="4">
        <dgm:presLayoutVars>
          <dgm:bulletEnabled val="1"/>
        </dgm:presLayoutVars>
      </dgm:prSet>
      <dgm:spPr/>
      <dgm:t>
        <a:bodyPr/>
        <a:lstStyle/>
        <a:p>
          <a:endParaRPr lang="en-US"/>
        </a:p>
      </dgm:t>
    </dgm:pt>
    <dgm:pt modelId="{0289CF0D-192C-455C-90C1-6EC3E871C44B}" type="pres">
      <dgm:prSet presAssocID="{2A5FFFF6-B3B7-48E7-8313-7997354162B7}" presName="FourNodes_4_text" presStyleLbl="node1" presStyleIdx="3" presStyleCnt="4">
        <dgm:presLayoutVars>
          <dgm:bulletEnabled val="1"/>
        </dgm:presLayoutVars>
      </dgm:prSet>
      <dgm:spPr/>
      <dgm:t>
        <a:bodyPr/>
        <a:lstStyle/>
        <a:p>
          <a:endParaRPr lang="en-US"/>
        </a:p>
      </dgm:t>
    </dgm:pt>
  </dgm:ptLst>
  <dgm:cxnLst>
    <dgm:cxn modelId="{5FD1B88B-CD80-4AAB-AE72-A531C173C760}" type="presOf" srcId="{88B589AA-ECBD-4B45-A5E0-39601A87CB62}" destId="{D1702692-5C37-4D37-ABFC-2010A7B346AC}" srcOrd="0" destOrd="0" presId="urn:microsoft.com/office/officeart/2005/8/layout/vProcess5"/>
    <dgm:cxn modelId="{6871755E-43B1-48D8-AA18-075CCA737284}" type="presOf" srcId="{941D48E1-137F-4628-AFF4-52CFCBA70AB7}" destId="{3DF5F7FF-592A-445C-BC52-4F4856428379}" srcOrd="0" destOrd="0" presId="urn:microsoft.com/office/officeart/2005/8/layout/vProcess5"/>
    <dgm:cxn modelId="{5202F91C-1021-46AD-8D1C-0F29775BCCD4}" type="presOf" srcId="{6E127C39-6883-405E-BDCF-2AE20C2AAC3E}" destId="{14E30993-1785-4D26-8624-49B0A16D1605}" srcOrd="0" destOrd="3" presId="urn:microsoft.com/office/officeart/2005/8/layout/vProcess5"/>
    <dgm:cxn modelId="{335F0FDC-ECA6-40E7-A2E2-3EBD5A4B065E}" type="presOf" srcId="{847E23D0-DC77-4B60-A970-ECA8028A82B0}" destId="{3DF5F7FF-592A-445C-BC52-4F4856428379}" srcOrd="0" destOrd="1" presId="urn:microsoft.com/office/officeart/2005/8/layout/vProcess5"/>
    <dgm:cxn modelId="{072800E0-0FCD-45E6-873C-1FA4711B7097}" type="presOf" srcId="{F81E63DC-8E38-4D98-BCF7-E7402EF098AA}" destId="{356F00CC-95A1-493A-AA3D-7D8B5FAC8BC9}" srcOrd="1" destOrd="1" presId="urn:microsoft.com/office/officeart/2005/8/layout/vProcess5"/>
    <dgm:cxn modelId="{15C527AB-387F-4B49-A4B8-34F91DB3FB47}" type="presOf" srcId="{7A07DCE8-E01C-4A58-9957-E27E0AD6528D}" destId="{DAD1701F-F173-4887-8D6E-5D0EC1A8EFFF}" srcOrd="0" destOrd="0" presId="urn:microsoft.com/office/officeart/2005/8/layout/vProcess5"/>
    <dgm:cxn modelId="{F545D693-586A-4C9F-ABD0-C4A14B843306}" type="presOf" srcId="{2A5FFFF6-B3B7-48E7-8313-7997354162B7}" destId="{2631759B-E132-4040-B9DA-9470A9C0CA73}" srcOrd="0" destOrd="0" presId="urn:microsoft.com/office/officeart/2005/8/layout/vProcess5"/>
    <dgm:cxn modelId="{7BEC6B3B-8899-4C93-AFFD-E2D0A05AE0A3}" type="presOf" srcId="{6E127C39-6883-405E-BDCF-2AE20C2AAC3E}" destId="{5872A2F2-16E7-44D0-AD72-0EF752CD3D08}" srcOrd="1" destOrd="3" presId="urn:microsoft.com/office/officeart/2005/8/layout/vProcess5"/>
    <dgm:cxn modelId="{91BD44E2-578F-42E3-87DB-DF6A64FD0944}" srcId="{7A07DCE8-E01C-4A58-9957-E27E0AD6528D}" destId="{32D501FC-03B4-4A62-9E3B-C3775FAB1CFA}" srcOrd="1" destOrd="0" parTransId="{8185B09C-710F-44CA-814F-FDC306B436E4}" sibTransId="{3391FA63-129E-49E9-A165-27BFA26D4B40}"/>
    <dgm:cxn modelId="{52D5BBBA-545C-4CE2-ADFF-D5A98A820596}" type="presOf" srcId="{C9575E9B-4A64-4CE9-90F0-12AB97EC5E78}" destId="{0289CF0D-192C-455C-90C1-6EC3E871C44B}" srcOrd="1" destOrd="3" presId="urn:microsoft.com/office/officeart/2005/8/layout/vProcess5"/>
    <dgm:cxn modelId="{B6730201-B4B3-4298-8256-3B4ABC415CA8}" srcId="{941D48E1-137F-4628-AFF4-52CFCBA70AB7}" destId="{23C526AA-0226-4CD2-979A-BC5BB3C942E3}" srcOrd="1" destOrd="0" parTransId="{473061EC-0796-47FB-992D-E07FDEB4C020}" sibTransId="{26F921C4-9CEA-4E65-A7CC-DB42B66D05C7}"/>
    <dgm:cxn modelId="{7AD16B2B-24ED-4076-BDA9-F412F8ABB220}" srcId="{11F4ACFA-1486-45FB-887A-0B3F73AF345F}" destId="{6E127C39-6883-405E-BDCF-2AE20C2AAC3E}" srcOrd="2" destOrd="0" parTransId="{54455868-0E1D-415E-B09D-C2E6930A4258}" sibTransId="{B3E92E7B-8D80-4505-9EC1-7F3B412CAF00}"/>
    <dgm:cxn modelId="{D7F70C08-5DD4-475F-8108-3667DDD10A88}" type="presOf" srcId="{23C526AA-0226-4CD2-979A-BC5BB3C942E3}" destId="{15C2FEFE-A5E5-4D75-928C-F56144E28B3E}" srcOrd="1" destOrd="2" presId="urn:microsoft.com/office/officeart/2005/8/layout/vProcess5"/>
    <dgm:cxn modelId="{02EEB499-CC09-474C-A893-4559AC630FEC}" type="presOf" srcId="{847E23D0-DC77-4B60-A970-ECA8028A82B0}" destId="{15C2FEFE-A5E5-4D75-928C-F56144E28B3E}" srcOrd="1" destOrd="1" presId="urn:microsoft.com/office/officeart/2005/8/layout/vProcess5"/>
    <dgm:cxn modelId="{D187B442-339E-4198-B08C-01A823779792}" srcId="{11F4ACFA-1486-45FB-887A-0B3F73AF345F}" destId="{684118A0-5B2B-4A69-B6BF-342B116049C9}" srcOrd="0" destOrd="0" parTransId="{690C42C2-DEDB-4FE0-AB3C-56EAB825341E}" sibTransId="{571518F3-69D8-4416-B9DA-E67C77575DB2}"/>
    <dgm:cxn modelId="{2307EECF-B735-494A-8211-52718EB55A44}" type="presOf" srcId="{A7F72E25-F0EC-4297-B5DD-0B91ACD74E0A}" destId="{7A649BD1-A986-49F2-95BB-C36260E94134}" srcOrd="0" destOrd="0" presId="urn:microsoft.com/office/officeart/2005/8/layout/vProcess5"/>
    <dgm:cxn modelId="{E404797B-736C-479F-AA3F-773234015F78}" type="presOf" srcId="{32D501FC-03B4-4A62-9E3B-C3775FAB1CFA}" destId="{DAD1701F-F173-4887-8D6E-5D0EC1A8EFFF}" srcOrd="0" destOrd="2" presId="urn:microsoft.com/office/officeart/2005/8/layout/vProcess5"/>
    <dgm:cxn modelId="{92F7A72A-92A8-4AFD-BD7A-9DA369B7AC6C}" srcId="{7A07DCE8-E01C-4A58-9957-E27E0AD6528D}" destId="{5775F4DF-9250-44AB-B473-C4101CCC3FF5}" srcOrd="2" destOrd="0" parTransId="{8CE76085-1167-44A1-9C01-F36A04AE6161}" sibTransId="{3B9563D0-AA4E-4303-9FE8-1F13E5589E8F}"/>
    <dgm:cxn modelId="{349AA9C3-8FE0-4627-BD55-BC37618BF0C5}" srcId="{7A07DCE8-E01C-4A58-9957-E27E0AD6528D}" destId="{F81E63DC-8E38-4D98-BCF7-E7402EF098AA}" srcOrd="0" destOrd="0" parTransId="{09922636-84CB-4D93-8D93-4D4E0D1BB704}" sibTransId="{F638254E-F9B0-4C67-A1ED-731FEFC60896}"/>
    <dgm:cxn modelId="{1CDFAAC9-74F8-479F-B7D3-8D1F70688504}" srcId="{2A5FFFF6-B3B7-48E7-8313-7997354162B7}" destId="{7A07DCE8-E01C-4A58-9957-E27E0AD6528D}" srcOrd="1" destOrd="0" parTransId="{E8820F7E-2C85-487A-A18A-A16A9B323FF7}" sibTransId="{67953F8B-6EA3-4930-A650-0215B56F61A0}"/>
    <dgm:cxn modelId="{A989FC3F-CBE6-4CF8-AA6A-F1B818D75C89}" type="presOf" srcId="{5775F4DF-9250-44AB-B473-C4101CCC3FF5}" destId="{356F00CC-95A1-493A-AA3D-7D8B5FAC8BC9}" srcOrd="1" destOrd="3" presId="urn:microsoft.com/office/officeart/2005/8/layout/vProcess5"/>
    <dgm:cxn modelId="{BDA2FF2A-C949-4CBE-829E-4DE7530A7840}" type="presOf" srcId="{E36400DA-B901-43D5-8EC6-82BED7352A54}" destId="{D1702692-5C37-4D37-ABFC-2010A7B346AC}" srcOrd="0" destOrd="1" presId="urn:microsoft.com/office/officeart/2005/8/layout/vProcess5"/>
    <dgm:cxn modelId="{6000E066-2B7C-40FC-9BA3-B50002D469BE}" type="presOf" srcId="{C9575E9B-4A64-4CE9-90F0-12AB97EC5E78}" destId="{D1702692-5C37-4D37-ABFC-2010A7B346AC}" srcOrd="0" destOrd="3" presId="urn:microsoft.com/office/officeart/2005/8/layout/vProcess5"/>
    <dgm:cxn modelId="{F04E9C96-B396-4BEC-8288-844D2C390D5A}" type="presOf" srcId="{7A07DCE8-E01C-4A58-9957-E27E0AD6528D}" destId="{356F00CC-95A1-493A-AA3D-7D8B5FAC8BC9}" srcOrd="1" destOrd="0" presId="urn:microsoft.com/office/officeart/2005/8/layout/vProcess5"/>
    <dgm:cxn modelId="{263EC39C-AE31-4046-B14F-D8731813A9B0}" srcId="{941D48E1-137F-4628-AFF4-52CFCBA70AB7}" destId="{847E23D0-DC77-4B60-A970-ECA8028A82B0}" srcOrd="0" destOrd="0" parTransId="{F6B0CE9B-0011-4DA5-B825-CF7DF4A9438F}" sibTransId="{118AA3DE-0D5C-4FB8-BDD2-B4039AD5C2A6}"/>
    <dgm:cxn modelId="{18944260-697C-494E-AD30-03A4A8B8BA69}" type="presOf" srcId="{67953F8B-6EA3-4930-A650-0215B56F61A0}" destId="{E1A7B83F-076B-41A7-8570-35F8C2948B79}" srcOrd="0" destOrd="0" presId="urn:microsoft.com/office/officeart/2005/8/layout/vProcess5"/>
    <dgm:cxn modelId="{A897BEAA-9BA3-4F57-B2AF-C32CA982D6EE}" srcId="{2A5FFFF6-B3B7-48E7-8313-7997354162B7}" destId="{11F4ACFA-1486-45FB-887A-0B3F73AF345F}" srcOrd="2" destOrd="0" parTransId="{E604481E-B394-4374-A361-36616B3BE357}" sibTransId="{B3F611AF-0B55-4365-8E7D-65E6BB33DF60}"/>
    <dgm:cxn modelId="{54D4A59C-21BE-4120-A2A7-388CB51C22E3}" type="presOf" srcId="{941D48E1-137F-4628-AFF4-52CFCBA70AB7}" destId="{15C2FEFE-A5E5-4D75-928C-F56144E28B3E}" srcOrd="1" destOrd="0" presId="urn:microsoft.com/office/officeart/2005/8/layout/vProcess5"/>
    <dgm:cxn modelId="{3D25B674-F70A-4736-BAEF-50DF1EB559F9}" type="presOf" srcId="{11F4ACFA-1486-45FB-887A-0B3F73AF345F}" destId="{5872A2F2-16E7-44D0-AD72-0EF752CD3D08}" srcOrd="1" destOrd="0" presId="urn:microsoft.com/office/officeart/2005/8/layout/vProcess5"/>
    <dgm:cxn modelId="{7ABD7813-236C-4AAA-9A68-913DD6ED0E10}" type="presOf" srcId="{32D501FC-03B4-4A62-9E3B-C3775FAB1CFA}" destId="{356F00CC-95A1-493A-AA3D-7D8B5FAC8BC9}" srcOrd="1" destOrd="2" presId="urn:microsoft.com/office/officeart/2005/8/layout/vProcess5"/>
    <dgm:cxn modelId="{988472ED-47DE-47F0-9817-ADD3FC06599B}" type="presOf" srcId="{B3F611AF-0B55-4365-8E7D-65E6BB33DF60}" destId="{6600511B-B429-4156-AABF-974ED97F4142}" srcOrd="0" destOrd="0" presId="urn:microsoft.com/office/officeart/2005/8/layout/vProcess5"/>
    <dgm:cxn modelId="{80B04884-5773-4708-8FA3-8C1163D2002E}" srcId="{2A5FFFF6-B3B7-48E7-8313-7997354162B7}" destId="{941D48E1-137F-4628-AFF4-52CFCBA70AB7}" srcOrd="0" destOrd="0" parTransId="{A71F9177-25E4-4679-8B7D-DA6E8F604AA6}" sibTransId="{A7F72E25-F0EC-4297-B5DD-0B91ACD74E0A}"/>
    <dgm:cxn modelId="{6A18C854-A16E-4518-9961-64461E1090CC}" type="presOf" srcId="{E36400DA-B901-43D5-8EC6-82BED7352A54}" destId="{0289CF0D-192C-455C-90C1-6EC3E871C44B}" srcOrd="1" destOrd="1" presId="urn:microsoft.com/office/officeart/2005/8/layout/vProcess5"/>
    <dgm:cxn modelId="{846FB7AE-9F60-497C-81C9-7FA4E6ECE973}" type="presOf" srcId="{5775F4DF-9250-44AB-B473-C4101CCC3FF5}" destId="{DAD1701F-F173-4887-8D6E-5D0EC1A8EFFF}" srcOrd="0" destOrd="3" presId="urn:microsoft.com/office/officeart/2005/8/layout/vProcess5"/>
    <dgm:cxn modelId="{56B19674-E734-4BC3-8C91-E5871173932E}" srcId="{88B589AA-ECBD-4B45-A5E0-39601A87CB62}" destId="{D4B6D475-A1FD-45DE-9D8D-217CBAA23AC2}" srcOrd="1" destOrd="0" parTransId="{71AED45D-70C5-473B-A169-62A584BBA645}" sibTransId="{C4DA07F2-3B83-40FE-A98C-D187BD86F8BC}"/>
    <dgm:cxn modelId="{84A00E3D-44C3-46FC-90F3-A04B7E2B7AC8}" type="presOf" srcId="{F81E63DC-8E38-4D98-BCF7-E7402EF098AA}" destId="{DAD1701F-F173-4887-8D6E-5D0EC1A8EFFF}" srcOrd="0" destOrd="1" presId="urn:microsoft.com/office/officeart/2005/8/layout/vProcess5"/>
    <dgm:cxn modelId="{3D806ED4-1EF5-4EE5-BEB0-C09EB9051003}" srcId="{2A5FFFF6-B3B7-48E7-8313-7997354162B7}" destId="{88B589AA-ECBD-4B45-A5E0-39601A87CB62}" srcOrd="3" destOrd="0" parTransId="{DD8F1D91-8756-4775-86E7-CC84014368A6}" sibTransId="{A50F8DC0-8DC5-459E-B4B8-3C2E599C6D2F}"/>
    <dgm:cxn modelId="{81739D56-A33C-4F32-8643-638C7272692F}" type="presOf" srcId="{23C526AA-0226-4CD2-979A-BC5BB3C942E3}" destId="{3DF5F7FF-592A-445C-BC52-4F4856428379}" srcOrd="0" destOrd="2" presId="urn:microsoft.com/office/officeart/2005/8/layout/vProcess5"/>
    <dgm:cxn modelId="{30FF568F-50E4-48F8-92F9-CDC614032CBD}" type="presOf" srcId="{E09B1B6B-F3FC-45CD-97F2-7C3C78E6A1B3}" destId="{14E30993-1785-4D26-8624-49B0A16D1605}" srcOrd="0" destOrd="2" presId="urn:microsoft.com/office/officeart/2005/8/layout/vProcess5"/>
    <dgm:cxn modelId="{D424B351-51D5-48D2-89BE-3C540F18B0E0}" srcId="{11F4ACFA-1486-45FB-887A-0B3F73AF345F}" destId="{E09B1B6B-F3FC-45CD-97F2-7C3C78E6A1B3}" srcOrd="1" destOrd="0" parTransId="{9049AAC7-6D09-4BAE-8B80-A6DB1310B6F3}" sibTransId="{968FDC51-8FB4-4C1A-A199-EF2D342B6A15}"/>
    <dgm:cxn modelId="{E22C80F3-185C-4B51-AAA6-A3BE33D78EAF}" srcId="{88B589AA-ECBD-4B45-A5E0-39601A87CB62}" destId="{C9575E9B-4A64-4CE9-90F0-12AB97EC5E78}" srcOrd="2" destOrd="0" parTransId="{1727BBAD-B553-4D25-999E-4C95E7311ACA}" sibTransId="{D052AF17-2977-4887-BEEC-FE1E9458BB88}"/>
    <dgm:cxn modelId="{1ACC3906-0295-45D9-9462-FFE7F45A09C4}" type="presOf" srcId="{11F4ACFA-1486-45FB-887A-0B3F73AF345F}" destId="{14E30993-1785-4D26-8624-49B0A16D1605}" srcOrd="0" destOrd="0" presId="urn:microsoft.com/office/officeart/2005/8/layout/vProcess5"/>
    <dgm:cxn modelId="{4954B5A2-64BD-4A54-9E95-509414D5BFF5}" type="presOf" srcId="{E09B1B6B-F3FC-45CD-97F2-7C3C78E6A1B3}" destId="{5872A2F2-16E7-44D0-AD72-0EF752CD3D08}" srcOrd="1" destOrd="2" presId="urn:microsoft.com/office/officeart/2005/8/layout/vProcess5"/>
    <dgm:cxn modelId="{DD59893B-9049-450F-A024-A04108274883}" srcId="{88B589AA-ECBD-4B45-A5E0-39601A87CB62}" destId="{E36400DA-B901-43D5-8EC6-82BED7352A54}" srcOrd="0" destOrd="0" parTransId="{ECE1FDF6-6EAB-4792-A79A-9FEAC3DD55FD}" sibTransId="{16FE3D82-93E5-49BF-ACCD-ADF9FD50C659}"/>
    <dgm:cxn modelId="{D536C017-A141-4D35-AC24-2271DC1B72CF}" type="presOf" srcId="{D4B6D475-A1FD-45DE-9D8D-217CBAA23AC2}" destId="{0289CF0D-192C-455C-90C1-6EC3E871C44B}" srcOrd="1" destOrd="2" presId="urn:microsoft.com/office/officeart/2005/8/layout/vProcess5"/>
    <dgm:cxn modelId="{F3FDAD36-D477-496A-B14E-E9010496CAC3}" type="presOf" srcId="{D4B6D475-A1FD-45DE-9D8D-217CBAA23AC2}" destId="{D1702692-5C37-4D37-ABFC-2010A7B346AC}" srcOrd="0" destOrd="2" presId="urn:microsoft.com/office/officeart/2005/8/layout/vProcess5"/>
    <dgm:cxn modelId="{6680227E-91A7-4D87-8E04-26AC000FBD83}" type="presOf" srcId="{88B589AA-ECBD-4B45-A5E0-39601A87CB62}" destId="{0289CF0D-192C-455C-90C1-6EC3E871C44B}" srcOrd="1" destOrd="0" presId="urn:microsoft.com/office/officeart/2005/8/layout/vProcess5"/>
    <dgm:cxn modelId="{3AF0300A-7C19-4A5D-AE68-5EA30E3AB63E}" type="presOf" srcId="{684118A0-5B2B-4A69-B6BF-342B116049C9}" destId="{14E30993-1785-4D26-8624-49B0A16D1605}" srcOrd="0" destOrd="1" presId="urn:microsoft.com/office/officeart/2005/8/layout/vProcess5"/>
    <dgm:cxn modelId="{0D6486AA-3976-4903-B23B-395B5DEB0FAD}" type="presOf" srcId="{684118A0-5B2B-4A69-B6BF-342B116049C9}" destId="{5872A2F2-16E7-44D0-AD72-0EF752CD3D08}" srcOrd="1" destOrd="1" presId="urn:microsoft.com/office/officeart/2005/8/layout/vProcess5"/>
    <dgm:cxn modelId="{088379B9-73A3-470D-9097-D77D6BFE1FCF}" type="presParOf" srcId="{2631759B-E132-4040-B9DA-9470A9C0CA73}" destId="{E1A83B6C-6379-4B0F-8639-9EF9A5641FC3}" srcOrd="0" destOrd="0" presId="urn:microsoft.com/office/officeart/2005/8/layout/vProcess5"/>
    <dgm:cxn modelId="{76D0681B-0D83-49BD-BEC3-55CB5C1A687C}" type="presParOf" srcId="{2631759B-E132-4040-B9DA-9470A9C0CA73}" destId="{3DF5F7FF-592A-445C-BC52-4F4856428379}" srcOrd="1" destOrd="0" presId="urn:microsoft.com/office/officeart/2005/8/layout/vProcess5"/>
    <dgm:cxn modelId="{A304D048-6AE7-4598-8ACB-2853F223388B}" type="presParOf" srcId="{2631759B-E132-4040-B9DA-9470A9C0CA73}" destId="{DAD1701F-F173-4887-8D6E-5D0EC1A8EFFF}" srcOrd="2" destOrd="0" presId="urn:microsoft.com/office/officeart/2005/8/layout/vProcess5"/>
    <dgm:cxn modelId="{65065DE6-92DE-46F2-887C-9BEB0E5BCDA9}" type="presParOf" srcId="{2631759B-E132-4040-B9DA-9470A9C0CA73}" destId="{14E30993-1785-4D26-8624-49B0A16D1605}" srcOrd="3" destOrd="0" presId="urn:microsoft.com/office/officeart/2005/8/layout/vProcess5"/>
    <dgm:cxn modelId="{E942C451-473A-40C6-A6A2-4E9B65105D88}" type="presParOf" srcId="{2631759B-E132-4040-B9DA-9470A9C0CA73}" destId="{D1702692-5C37-4D37-ABFC-2010A7B346AC}" srcOrd="4" destOrd="0" presId="urn:microsoft.com/office/officeart/2005/8/layout/vProcess5"/>
    <dgm:cxn modelId="{680C966F-3682-4857-9FBC-43EB66E1B871}" type="presParOf" srcId="{2631759B-E132-4040-B9DA-9470A9C0CA73}" destId="{7A649BD1-A986-49F2-95BB-C36260E94134}" srcOrd="5" destOrd="0" presId="urn:microsoft.com/office/officeart/2005/8/layout/vProcess5"/>
    <dgm:cxn modelId="{E505008C-8C0F-4623-83F1-7BFD7218B30A}" type="presParOf" srcId="{2631759B-E132-4040-B9DA-9470A9C0CA73}" destId="{E1A7B83F-076B-41A7-8570-35F8C2948B79}" srcOrd="6" destOrd="0" presId="urn:microsoft.com/office/officeart/2005/8/layout/vProcess5"/>
    <dgm:cxn modelId="{DF684C6C-6E65-4009-A542-A07F4AD74F95}" type="presParOf" srcId="{2631759B-E132-4040-B9DA-9470A9C0CA73}" destId="{6600511B-B429-4156-AABF-974ED97F4142}" srcOrd="7" destOrd="0" presId="urn:microsoft.com/office/officeart/2005/8/layout/vProcess5"/>
    <dgm:cxn modelId="{2D880A99-2771-4ED1-A213-511C17E60563}" type="presParOf" srcId="{2631759B-E132-4040-B9DA-9470A9C0CA73}" destId="{15C2FEFE-A5E5-4D75-928C-F56144E28B3E}" srcOrd="8" destOrd="0" presId="urn:microsoft.com/office/officeart/2005/8/layout/vProcess5"/>
    <dgm:cxn modelId="{CA22F219-DFB5-44B5-8E85-9B55B530B7EC}" type="presParOf" srcId="{2631759B-E132-4040-B9DA-9470A9C0CA73}" destId="{356F00CC-95A1-493A-AA3D-7D8B5FAC8BC9}" srcOrd="9" destOrd="0" presId="urn:microsoft.com/office/officeart/2005/8/layout/vProcess5"/>
    <dgm:cxn modelId="{1B6E65FF-C161-4D04-A0C6-5D48B02CB5F3}" type="presParOf" srcId="{2631759B-E132-4040-B9DA-9470A9C0CA73}" destId="{5872A2F2-16E7-44D0-AD72-0EF752CD3D08}" srcOrd="10" destOrd="0" presId="urn:microsoft.com/office/officeart/2005/8/layout/vProcess5"/>
    <dgm:cxn modelId="{6E048726-B5F0-45D3-AAD5-BDE09B60CC75}" type="presParOf" srcId="{2631759B-E132-4040-B9DA-9470A9C0CA73}" destId="{0289CF0D-192C-455C-90C1-6EC3E871C44B}" srcOrd="11" destOrd="0" presId="urn:microsoft.com/office/officeart/2005/8/layout/v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6D1FA3-BDB0-4226-8519-62F97B8F81B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0C99F03-4961-4796-A15D-A2F9FB95E1B1}">
      <dgm:prSet phldrT="[Text]"/>
      <dgm:spPr/>
      <dgm:t>
        <a:bodyPr/>
        <a:lstStyle/>
        <a:p>
          <a:r>
            <a:rPr lang="en-US" dirty="0" smtClean="0"/>
            <a:t>Machine Learning</a:t>
          </a:r>
          <a:endParaRPr lang="en-US" dirty="0"/>
        </a:p>
      </dgm:t>
    </dgm:pt>
    <dgm:pt modelId="{7E9D387B-8FF6-4B02-B7D7-8AEA8D70A5B3}" type="parTrans" cxnId="{42400E09-659C-4194-ABB3-3CC1BB45E084}">
      <dgm:prSet/>
      <dgm:spPr/>
      <dgm:t>
        <a:bodyPr/>
        <a:lstStyle/>
        <a:p>
          <a:endParaRPr lang="en-US"/>
        </a:p>
      </dgm:t>
    </dgm:pt>
    <dgm:pt modelId="{1F1AFC36-7148-46E3-8845-71F1196C26CD}" type="sibTrans" cxnId="{42400E09-659C-4194-ABB3-3CC1BB45E084}">
      <dgm:prSet/>
      <dgm:spPr/>
      <dgm:t>
        <a:bodyPr/>
        <a:lstStyle/>
        <a:p>
          <a:endParaRPr lang="en-US"/>
        </a:p>
      </dgm:t>
    </dgm:pt>
    <dgm:pt modelId="{B5A24B12-8EBD-4469-8F06-BFE3565D5DB9}">
      <dgm:prSet phldrT="[Text]" custT="1"/>
      <dgm:spPr/>
      <dgm:t>
        <a:bodyPr/>
        <a:lstStyle/>
        <a:p>
          <a:r>
            <a:rPr lang="en-US" sz="1400" b="1" dirty="0" smtClean="0">
              <a:solidFill>
                <a:schemeClr val="accent1">
                  <a:lumMod val="50000"/>
                </a:schemeClr>
              </a:solidFill>
            </a:rPr>
            <a:t>Unsupervised</a:t>
          </a:r>
          <a:endParaRPr lang="en-US" sz="1400" b="1" dirty="0">
            <a:solidFill>
              <a:schemeClr val="accent1">
                <a:lumMod val="50000"/>
              </a:schemeClr>
            </a:solidFill>
          </a:endParaRPr>
        </a:p>
      </dgm:t>
    </dgm:pt>
    <dgm:pt modelId="{C51566C3-A6DA-458D-8913-BFCD3F651D6C}" type="parTrans" cxnId="{A75B1CAA-4ACC-4EF3-9BB3-E01ED089CB17}">
      <dgm:prSet/>
      <dgm:spPr/>
      <dgm:t>
        <a:bodyPr/>
        <a:lstStyle/>
        <a:p>
          <a:endParaRPr lang="en-US"/>
        </a:p>
      </dgm:t>
    </dgm:pt>
    <dgm:pt modelId="{B75A85CB-A84A-431C-B82E-AC128CE3312E}" type="sibTrans" cxnId="{A75B1CAA-4ACC-4EF3-9BB3-E01ED089CB17}">
      <dgm:prSet/>
      <dgm:spPr/>
      <dgm:t>
        <a:bodyPr/>
        <a:lstStyle/>
        <a:p>
          <a:endParaRPr lang="en-US"/>
        </a:p>
      </dgm:t>
    </dgm:pt>
    <dgm:pt modelId="{507262E2-3FF5-4D74-A421-40D583964380}">
      <dgm:prSet phldrT="[Text]" custT="1"/>
      <dgm:spPr/>
      <dgm:t>
        <a:bodyPr/>
        <a:lstStyle/>
        <a:p>
          <a:r>
            <a:rPr lang="en-US" sz="1400" b="1" dirty="0" smtClean="0">
              <a:solidFill>
                <a:schemeClr val="accent3">
                  <a:lumMod val="50000"/>
                </a:schemeClr>
              </a:solidFill>
            </a:rPr>
            <a:t>Reinforcement Learning</a:t>
          </a:r>
        </a:p>
        <a:p>
          <a:r>
            <a:rPr lang="en-US" sz="1400" b="1" dirty="0" smtClean="0">
              <a:solidFill>
                <a:schemeClr val="accent3">
                  <a:lumMod val="50000"/>
                </a:schemeClr>
              </a:solidFill>
            </a:rPr>
            <a:t>(RL)</a:t>
          </a:r>
          <a:endParaRPr lang="en-US" sz="1400" b="1" dirty="0">
            <a:solidFill>
              <a:schemeClr val="accent3">
                <a:lumMod val="50000"/>
              </a:schemeClr>
            </a:solidFill>
          </a:endParaRPr>
        </a:p>
      </dgm:t>
    </dgm:pt>
    <dgm:pt modelId="{0A9B0094-EA6E-498C-AB2D-64D6CAE7F85F}" type="parTrans" cxnId="{6DA580CC-1118-4D14-A806-A6C8AF598397}">
      <dgm:prSet/>
      <dgm:spPr/>
      <dgm:t>
        <a:bodyPr/>
        <a:lstStyle/>
        <a:p>
          <a:endParaRPr lang="en-US"/>
        </a:p>
      </dgm:t>
    </dgm:pt>
    <dgm:pt modelId="{81067EB0-34AA-41B0-BF98-E55CBC731FDE}" type="sibTrans" cxnId="{6DA580CC-1118-4D14-A806-A6C8AF598397}">
      <dgm:prSet/>
      <dgm:spPr/>
      <dgm:t>
        <a:bodyPr/>
        <a:lstStyle/>
        <a:p>
          <a:endParaRPr lang="en-US"/>
        </a:p>
      </dgm:t>
    </dgm:pt>
    <dgm:pt modelId="{D0CA75EC-0828-4739-83B3-221B4D3C59F7}">
      <dgm:prSet phldrT="[Text]"/>
      <dgm:spPr/>
      <dgm:t>
        <a:bodyPr/>
        <a:lstStyle/>
        <a:p>
          <a:r>
            <a:rPr lang="en-US" b="1" dirty="0" smtClean="0">
              <a:solidFill>
                <a:srgbClr val="C00000"/>
              </a:solidFill>
            </a:rPr>
            <a:t>Supervised</a:t>
          </a:r>
          <a:endParaRPr lang="en-US" b="1" dirty="0">
            <a:solidFill>
              <a:srgbClr val="C00000"/>
            </a:solidFill>
          </a:endParaRPr>
        </a:p>
      </dgm:t>
    </dgm:pt>
    <dgm:pt modelId="{AE0F46C4-3EB3-44E4-9917-DC911DA2511C}" type="parTrans" cxnId="{624FEF11-7858-4B01-BEF5-D129C5B3C160}">
      <dgm:prSet/>
      <dgm:spPr/>
      <dgm:t>
        <a:bodyPr/>
        <a:lstStyle/>
        <a:p>
          <a:endParaRPr lang="en-US"/>
        </a:p>
      </dgm:t>
    </dgm:pt>
    <dgm:pt modelId="{AD74AB8F-E21A-4EB1-846F-A866AD83937F}" type="sibTrans" cxnId="{624FEF11-7858-4B01-BEF5-D129C5B3C160}">
      <dgm:prSet/>
      <dgm:spPr/>
      <dgm:t>
        <a:bodyPr/>
        <a:lstStyle/>
        <a:p>
          <a:endParaRPr lang="en-US"/>
        </a:p>
      </dgm:t>
    </dgm:pt>
    <dgm:pt modelId="{930F74E3-947F-4996-ABE8-39539936B31F}" type="pres">
      <dgm:prSet presAssocID="{B66D1FA3-BDB0-4226-8519-62F97B8F81BC}" presName="composite" presStyleCnt="0">
        <dgm:presLayoutVars>
          <dgm:chMax val="1"/>
          <dgm:dir/>
          <dgm:resizeHandles val="exact"/>
        </dgm:presLayoutVars>
      </dgm:prSet>
      <dgm:spPr/>
      <dgm:t>
        <a:bodyPr/>
        <a:lstStyle/>
        <a:p>
          <a:endParaRPr lang="en-US"/>
        </a:p>
      </dgm:t>
    </dgm:pt>
    <dgm:pt modelId="{94D9AAEC-E5D9-419E-B515-D7F361DAFAAF}" type="pres">
      <dgm:prSet presAssocID="{B66D1FA3-BDB0-4226-8519-62F97B8F81BC}" presName="radial" presStyleCnt="0">
        <dgm:presLayoutVars>
          <dgm:animLvl val="ctr"/>
        </dgm:presLayoutVars>
      </dgm:prSet>
      <dgm:spPr/>
    </dgm:pt>
    <dgm:pt modelId="{655F2A9C-98E0-4806-8AB2-25648D69B18B}" type="pres">
      <dgm:prSet presAssocID="{20C99F03-4961-4796-A15D-A2F9FB95E1B1}" presName="centerShape" presStyleLbl="vennNode1" presStyleIdx="0" presStyleCnt="4" custScaleX="95760" custScaleY="90085"/>
      <dgm:spPr/>
      <dgm:t>
        <a:bodyPr/>
        <a:lstStyle/>
        <a:p>
          <a:endParaRPr lang="en-US"/>
        </a:p>
      </dgm:t>
    </dgm:pt>
    <dgm:pt modelId="{8F7B6DCE-C93C-4905-BA8C-3F99BD919C9C}" type="pres">
      <dgm:prSet presAssocID="{B5A24B12-8EBD-4469-8F06-BFE3565D5DB9}" presName="node" presStyleLbl="vennNode1" presStyleIdx="1" presStyleCnt="4" custScaleX="127333" custScaleY="111819">
        <dgm:presLayoutVars>
          <dgm:bulletEnabled val="1"/>
        </dgm:presLayoutVars>
      </dgm:prSet>
      <dgm:spPr/>
      <dgm:t>
        <a:bodyPr/>
        <a:lstStyle/>
        <a:p>
          <a:endParaRPr lang="en-US"/>
        </a:p>
      </dgm:t>
    </dgm:pt>
    <dgm:pt modelId="{8CA85160-8C7C-4EA1-84F2-DA4F89F71BA1}" type="pres">
      <dgm:prSet presAssocID="{507262E2-3FF5-4D74-A421-40D583964380}" presName="node" presStyleLbl="vennNode1" presStyleIdx="2" presStyleCnt="4" custScaleX="116475" custScaleY="113088">
        <dgm:presLayoutVars>
          <dgm:bulletEnabled val="1"/>
        </dgm:presLayoutVars>
      </dgm:prSet>
      <dgm:spPr/>
      <dgm:t>
        <a:bodyPr/>
        <a:lstStyle/>
        <a:p>
          <a:endParaRPr lang="en-US"/>
        </a:p>
      </dgm:t>
    </dgm:pt>
    <dgm:pt modelId="{DF9A3DDC-8D2B-4B8F-A80F-2550913E0621}" type="pres">
      <dgm:prSet presAssocID="{D0CA75EC-0828-4739-83B3-221B4D3C59F7}" presName="node" presStyleLbl="vennNode1" presStyleIdx="3" presStyleCnt="4" custScaleX="109998" custScaleY="113567" custRadScaleRad="100139" custRadScaleInc="-3">
        <dgm:presLayoutVars>
          <dgm:bulletEnabled val="1"/>
        </dgm:presLayoutVars>
      </dgm:prSet>
      <dgm:spPr/>
      <dgm:t>
        <a:bodyPr/>
        <a:lstStyle/>
        <a:p>
          <a:endParaRPr lang="en-US"/>
        </a:p>
      </dgm:t>
    </dgm:pt>
  </dgm:ptLst>
  <dgm:cxnLst>
    <dgm:cxn modelId="{6DA580CC-1118-4D14-A806-A6C8AF598397}" srcId="{20C99F03-4961-4796-A15D-A2F9FB95E1B1}" destId="{507262E2-3FF5-4D74-A421-40D583964380}" srcOrd="1" destOrd="0" parTransId="{0A9B0094-EA6E-498C-AB2D-64D6CAE7F85F}" sibTransId="{81067EB0-34AA-41B0-BF98-E55CBC731FDE}"/>
    <dgm:cxn modelId="{4AD576FA-FCE0-4BF1-90AE-30342BB55092}" type="presOf" srcId="{20C99F03-4961-4796-A15D-A2F9FB95E1B1}" destId="{655F2A9C-98E0-4806-8AB2-25648D69B18B}" srcOrd="0" destOrd="0" presId="urn:microsoft.com/office/officeart/2005/8/layout/radial3"/>
    <dgm:cxn modelId="{A75B1CAA-4ACC-4EF3-9BB3-E01ED089CB17}" srcId="{20C99F03-4961-4796-A15D-A2F9FB95E1B1}" destId="{B5A24B12-8EBD-4469-8F06-BFE3565D5DB9}" srcOrd="0" destOrd="0" parTransId="{C51566C3-A6DA-458D-8913-BFCD3F651D6C}" sibTransId="{B75A85CB-A84A-431C-B82E-AC128CE3312E}"/>
    <dgm:cxn modelId="{88632453-5136-4523-80D0-020DB8FBA8F1}" type="presOf" srcId="{507262E2-3FF5-4D74-A421-40D583964380}" destId="{8CA85160-8C7C-4EA1-84F2-DA4F89F71BA1}" srcOrd="0" destOrd="0" presId="urn:microsoft.com/office/officeart/2005/8/layout/radial3"/>
    <dgm:cxn modelId="{42400E09-659C-4194-ABB3-3CC1BB45E084}" srcId="{B66D1FA3-BDB0-4226-8519-62F97B8F81BC}" destId="{20C99F03-4961-4796-A15D-A2F9FB95E1B1}" srcOrd="0" destOrd="0" parTransId="{7E9D387B-8FF6-4B02-B7D7-8AEA8D70A5B3}" sibTransId="{1F1AFC36-7148-46E3-8845-71F1196C26CD}"/>
    <dgm:cxn modelId="{A5C9C87A-FD50-4303-982C-DAE9006AD348}" type="presOf" srcId="{D0CA75EC-0828-4739-83B3-221B4D3C59F7}" destId="{DF9A3DDC-8D2B-4B8F-A80F-2550913E0621}" srcOrd="0" destOrd="0" presId="urn:microsoft.com/office/officeart/2005/8/layout/radial3"/>
    <dgm:cxn modelId="{624FEF11-7858-4B01-BEF5-D129C5B3C160}" srcId="{20C99F03-4961-4796-A15D-A2F9FB95E1B1}" destId="{D0CA75EC-0828-4739-83B3-221B4D3C59F7}" srcOrd="2" destOrd="0" parTransId="{AE0F46C4-3EB3-44E4-9917-DC911DA2511C}" sibTransId="{AD74AB8F-E21A-4EB1-846F-A866AD83937F}"/>
    <dgm:cxn modelId="{7A463326-7CE9-4CBE-8AF1-33A3E9B8F2B3}" type="presOf" srcId="{B5A24B12-8EBD-4469-8F06-BFE3565D5DB9}" destId="{8F7B6DCE-C93C-4905-BA8C-3F99BD919C9C}" srcOrd="0" destOrd="0" presId="urn:microsoft.com/office/officeart/2005/8/layout/radial3"/>
    <dgm:cxn modelId="{3B708D66-857D-4351-8DFE-401D77B8104A}" type="presOf" srcId="{B66D1FA3-BDB0-4226-8519-62F97B8F81BC}" destId="{930F74E3-947F-4996-ABE8-39539936B31F}" srcOrd="0" destOrd="0" presId="urn:microsoft.com/office/officeart/2005/8/layout/radial3"/>
    <dgm:cxn modelId="{58A578B0-A14E-4F5E-B9D1-F44DEB65BFD2}" type="presParOf" srcId="{930F74E3-947F-4996-ABE8-39539936B31F}" destId="{94D9AAEC-E5D9-419E-B515-D7F361DAFAAF}" srcOrd="0" destOrd="0" presId="urn:microsoft.com/office/officeart/2005/8/layout/radial3"/>
    <dgm:cxn modelId="{11364C3C-053E-48BD-A866-9C4C69A20139}" type="presParOf" srcId="{94D9AAEC-E5D9-419E-B515-D7F361DAFAAF}" destId="{655F2A9C-98E0-4806-8AB2-25648D69B18B}" srcOrd="0" destOrd="0" presId="urn:microsoft.com/office/officeart/2005/8/layout/radial3"/>
    <dgm:cxn modelId="{E72781D0-78AA-47D5-8AF4-7011EC472C7A}" type="presParOf" srcId="{94D9AAEC-E5D9-419E-B515-D7F361DAFAAF}" destId="{8F7B6DCE-C93C-4905-BA8C-3F99BD919C9C}" srcOrd="1" destOrd="0" presId="urn:microsoft.com/office/officeart/2005/8/layout/radial3"/>
    <dgm:cxn modelId="{04F443F2-7F62-43DA-BBE2-EEA1346F03E7}" type="presParOf" srcId="{94D9AAEC-E5D9-419E-B515-D7F361DAFAAF}" destId="{8CA85160-8C7C-4EA1-84F2-DA4F89F71BA1}" srcOrd="2" destOrd="0" presId="urn:microsoft.com/office/officeart/2005/8/layout/radial3"/>
    <dgm:cxn modelId="{2C98B088-8BB3-4658-8FAF-56A32C2139F9}" type="presParOf" srcId="{94D9AAEC-E5D9-419E-B515-D7F361DAFAAF}" destId="{DF9A3DDC-8D2B-4B8F-A80F-2550913E0621}"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dgm:spPr/>
      <dgm:t>
        <a:bodyPr/>
        <a:lstStyle/>
        <a:p>
          <a:r>
            <a:rPr lang="en-US" b="1" dirty="0" smtClean="0"/>
            <a:t>Perception</a:t>
          </a:r>
          <a:endParaRPr lang="en-US"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C8987959-A1A0-4E26-A1AC-6CF4D35B17A3}">
      <dgm:prSet custT="1"/>
      <dgm:spPr/>
      <dgm:t>
        <a:bodyPr/>
        <a:lstStyle/>
        <a:p>
          <a:r>
            <a:rPr lang="en-US" sz="1400" dirty="0" smtClean="0"/>
            <a:t>One-one mapping: Associative</a:t>
          </a:r>
          <a:r>
            <a:rPr lang="en-US" sz="1400" dirty="0" smtClean="0">
              <a:sym typeface="Wingdings" pitchFamily="2" charset="2"/>
            </a:rPr>
            <a:t> </a:t>
          </a:r>
          <a:r>
            <a:rPr lang="en-US" sz="1400" b="1" u="sng" dirty="0" smtClean="0">
              <a:sym typeface="Wingdings" pitchFamily="2" charset="2"/>
            </a:rPr>
            <a:t>reactive mode</a:t>
          </a:r>
          <a:endParaRPr lang="en-US" sz="1400" dirty="0" smtClean="0"/>
        </a:p>
      </dgm:t>
    </dgm:pt>
    <dgm:pt modelId="{81023932-761D-4453-ABD8-15868CEDB5FC}" type="parTrans" cxnId="{CC295072-2270-4568-AAC3-58ED43075430}">
      <dgm:prSet/>
      <dgm:spPr/>
      <dgm:t>
        <a:bodyPr/>
        <a:lstStyle/>
        <a:p>
          <a:endParaRPr lang="en-US"/>
        </a:p>
      </dgm:t>
    </dgm:pt>
    <dgm:pt modelId="{553902CE-C536-45A7-A524-7D8E13FEF6BE}" type="sibTrans" cxnId="{CC295072-2270-4568-AAC3-58ED43075430}">
      <dgm:prSet/>
      <dgm:spPr/>
      <dgm:t>
        <a:bodyPr/>
        <a:lstStyle/>
        <a:p>
          <a:endParaRPr lang="en-US"/>
        </a:p>
      </dgm:t>
    </dgm:pt>
    <dgm:pt modelId="{A4D98DBE-E536-45BE-ABD8-ED887D391072}">
      <dgm:prSet custT="1"/>
      <dgm:spPr/>
      <dgm:t>
        <a:bodyPr/>
        <a:lstStyle/>
        <a:p>
          <a:r>
            <a:rPr lang="en-US" sz="1400" dirty="0" smtClean="0"/>
            <a:t>No integration of information, no sequence of events</a:t>
          </a:r>
        </a:p>
      </dgm:t>
    </dgm:pt>
    <dgm:pt modelId="{CED58033-488E-460C-AAEF-D245C8E08F31}" type="parTrans" cxnId="{0474A2C5-98E2-4F20-A72A-978F113B94E4}">
      <dgm:prSet/>
      <dgm:spPr/>
      <dgm:t>
        <a:bodyPr/>
        <a:lstStyle/>
        <a:p>
          <a:endParaRPr lang="en-US"/>
        </a:p>
      </dgm:t>
    </dgm:pt>
    <dgm:pt modelId="{C1D573D6-6D4C-45A7-B13C-3B4E31CE009F}" type="sibTrans" cxnId="{0474A2C5-98E2-4F20-A72A-978F113B94E4}">
      <dgm:prSet/>
      <dgm:spPr/>
      <dgm:t>
        <a:bodyPr/>
        <a:lstStyle/>
        <a:p>
          <a:endParaRPr lang="en-US"/>
        </a:p>
      </dgm:t>
    </dgm:pt>
    <dgm:pt modelId="{EF9B129D-16B8-4BB6-876B-38A8257088B6}">
      <dgm:prSet custT="1"/>
      <dgm:spPr/>
      <dgm:t>
        <a:bodyPr/>
        <a:lstStyle/>
        <a:p>
          <a:r>
            <a:rPr lang="en-US" sz="1400" dirty="0" smtClean="0"/>
            <a:t>Ex: traffic sign recognition</a:t>
          </a:r>
        </a:p>
      </dgm:t>
    </dgm:pt>
    <dgm:pt modelId="{9ADAA313-132E-4B01-B15E-59B5624E2F35}" type="parTrans" cxnId="{84CEEEDC-6D8D-423C-BC65-8FA215D98F91}">
      <dgm:prSet/>
      <dgm:spPr/>
      <dgm:t>
        <a:bodyPr/>
        <a:lstStyle/>
        <a:p>
          <a:endParaRPr lang="en-US"/>
        </a:p>
      </dgm:t>
    </dgm:pt>
    <dgm:pt modelId="{508ACF51-E4F3-41D5-96F5-9237D4A1C5B3}" type="sibTrans" cxnId="{84CEEEDC-6D8D-423C-BC65-8FA215D98F91}">
      <dgm:prSet/>
      <dgm:spPr/>
      <dgm:t>
        <a:bodyPr/>
        <a:lstStyle/>
        <a:p>
          <a:endParaRPr lang="en-US"/>
        </a:p>
      </dgm:t>
    </dgm:pt>
    <dgm:pt modelId="{DAE6DA54-E1C1-43B1-A765-4BD66A49F432}">
      <dgm:prSet/>
      <dgm:spPr/>
      <dgm:t>
        <a:bodyPr/>
        <a:lstStyle/>
        <a:p>
          <a:r>
            <a:rPr lang="en-US" b="1" dirty="0" smtClean="0"/>
            <a:t>Prediction</a:t>
          </a:r>
          <a:endParaRPr lang="en-US"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1400" dirty="0" smtClean="0"/>
            <a:t>Many-one, Many-Many mapping, </a:t>
          </a:r>
          <a:r>
            <a:rPr lang="en-US" sz="1400" b="1" u="sng" dirty="0" smtClean="0"/>
            <a:t>memory mode</a:t>
          </a:r>
          <a:endParaRPr lang="en-US" sz="1400" dirty="0" smtClean="0"/>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5F83EFD3-BFC2-4B32-8056-7E6F0503BA95}">
      <dgm:prSet custT="1"/>
      <dgm:spPr/>
      <dgm:t>
        <a:bodyPr/>
        <a:lstStyle/>
        <a:p>
          <a:r>
            <a:rPr lang="en-US" sz="1400" dirty="0" smtClean="0"/>
            <a:t>Requires integration of info over time, build </a:t>
          </a:r>
          <a:r>
            <a:rPr lang="en-US" sz="1400" dirty="0" err="1" smtClean="0"/>
            <a:t>pdf</a:t>
          </a:r>
          <a:r>
            <a:rPr lang="en-US" sz="1400" dirty="0" smtClean="0"/>
            <a:t> of belief</a:t>
          </a:r>
        </a:p>
      </dgm:t>
    </dgm:pt>
    <dgm:pt modelId="{DCA66C7D-A225-40F5-8417-1B0A72B678DA}" type="parTrans" cxnId="{D96C9381-204E-4AE6-B5A7-40410D59789F}">
      <dgm:prSet/>
      <dgm:spPr/>
      <dgm:t>
        <a:bodyPr/>
        <a:lstStyle/>
        <a:p>
          <a:endParaRPr lang="en-US"/>
        </a:p>
      </dgm:t>
    </dgm:pt>
    <dgm:pt modelId="{A0707AF5-3EB3-433D-A6AE-D3C891BF3BA6}" type="sibTrans" cxnId="{D96C9381-204E-4AE6-B5A7-40410D59789F}">
      <dgm:prSet/>
      <dgm:spPr/>
      <dgm:t>
        <a:bodyPr/>
        <a:lstStyle/>
        <a:p>
          <a:endParaRPr lang="en-US"/>
        </a:p>
      </dgm:t>
    </dgm:pt>
    <dgm:pt modelId="{FA9E34F6-3F70-4A23-8812-B11039CF0D97}">
      <dgm:prSet custT="1"/>
      <dgm:spPr/>
      <dgm:t>
        <a:bodyPr/>
        <a:lstStyle/>
        <a:p>
          <a:r>
            <a:rPr lang="en-US" sz="1400" dirty="0" smtClean="0"/>
            <a:t>Ex: predict driving actions, mapping,..etc</a:t>
          </a:r>
        </a:p>
      </dgm:t>
    </dgm:pt>
    <dgm:pt modelId="{FBE65AF5-E9A3-4AD7-91CB-966B83AE24EA}" type="parTrans" cxnId="{A66092CC-581D-4179-93D1-0BBCF6D56E23}">
      <dgm:prSet/>
      <dgm:spPr/>
      <dgm:t>
        <a:bodyPr/>
        <a:lstStyle/>
        <a:p>
          <a:endParaRPr lang="en-US"/>
        </a:p>
      </dgm:t>
    </dgm:pt>
    <dgm:pt modelId="{71F52D2B-5AF6-457D-8332-1F0DAE55DFAD}" type="sibTrans" cxnId="{A66092CC-581D-4179-93D1-0BBCF6D56E23}">
      <dgm:prSet/>
      <dgm:spPr/>
      <dgm:t>
        <a:bodyPr/>
        <a:lstStyle/>
        <a:p>
          <a:endParaRPr lang="en-US"/>
        </a:p>
      </dgm:t>
    </dgm:pt>
    <dgm:pt modelId="{744819F2-A63F-4709-835D-4AC9282BE3B4}">
      <dgm:prSet/>
      <dgm:spPr/>
      <dgm:t>
        <a:bodyPr/>
        <a:lstStyle/>
        <a:p>
          <a:r>
            <a:rPr lang="en-US" b="1" dirty="0" smtClean="0"/>
            <a:t>Planning/</a:t>
          </a:r>
        </a:p>
        <a:p>
          <a:r>
            <a:rPr lang="en-US" b="1" dirty="0" smtClean="0"/>
            <a:t>Control</a:t>
          </a:r>
          <a:endParaRPr lang="en-US"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AD8504A-3D08-46F9-B870-BB821FCA0956}">
      <dgm:prSet custT="1"/>
      <dgm:spPr/>
      <dgm:t>
        <a:bodyPr/>
        <a:lstStyle/>
        <a:p>
          <a:r>
            <a:rPr lang="en-US" sz="1400" dirty="0" smtClean="0">
              <a:sym typeface="Wingdings" pitchFamily="2" charset="2"/>
            </a:rPr>
            <a:t>Many-one relations + adaptation of planning actions, </a:t>
          </a:r>
          <a:r>
            <a:rPr lang="en-US" sz="1400" b="1" u="sng" dirty="0" smtClean="0">
              <a:sym typeface="Wingdings" pitchFamily="2" charset="2"/>
            </a:rPr>
            <a:t>planning mode</a:t>
          </a:r>
        </a:p>
      </dgm:t>
    </dgm:pt>
    <dgm:pt modelId="{A0828163-DCA4-49EE-8719-CD34C5847741}" type="parTrans" cxnId="{AD6FC8D2-CDDA-4327-9276-03B12EA41ACC}">
      <dgm:prSet/>
      <dgm:spPr/>
      <dgm:t>
        <a:bodyPr/>
        <a:lstStyle/>
        <a:p>
          <a:endParaRPr lang="en-US"/>
        </a:p>
      </dgm:t>
    </dgm:pt>
    <dgm:pt modelId="{321E35EC-9F6B-4809-BFA3-51DE29C42BF5}" type="sibTrans" cxnId="{AD6FC8D2-CDDA-4327-9276-03B12EA41ACC}">
      <dgm:prSet/>
      <dgm:spPr/>
      <dgm:t>
        <a:bodyPr/>
        <a:lstStyle/>
        <a:p>
          <a:endParaRPr lang="en-US"/>
        </a:p>
      </dgm:t>
    </dgm:pt>
    <dgm:pt modelId="{2DA961C6-74B6-4294-BA93-064631E07528}">
      <dgm:prSet custT="1"/>
      <dgm:spPr/>
      <dgm:t>
        <a:bodyPr/>
        <a:lstStyle/>
        <a:p>
          <a:r>
            <a:rPr lang="en-US" sz="1400" dirty="0" smtClean="0">
              <a:sym typeface="Wingdings" pitchFamily="2" charset="2"/>
            </a:rPr>
            <a:t>Requires integration over time + future planning to choose the best set of actions</a:t>
          </a:r>
        </a:p>
      </dgm:t>
    </dgm:pt>
    <dgm:pt modelId="{23FAFFDC-2C79-4200-95D2-81C4F5E6ACCA}" type="parTrans" cxnId="{4A309795-A4ED-4386-8E7A-47D081EA9BA8}">
      <dgm:prSet/>
      <dgm:spPr/>
      <dgm:t>
        <a:bodyPr/>
        <a:lstStyle/>
        <a:p>
          <a:endParaRPr lang="en-US"/>
        </a:p>
      </dgm:t>
    </dgm:pt>
    <dgm:pt modelId="{B1F72106-BE5C-4942-8A7B-5C4ED85B7CE6}" type="sibTrans" cxnId="{4A309795-A4ED-4386-8E7A-47D081EA9BA8}">
      <dgm:prSet/>
      <dgm:spPr/>
      <dgm:t>
        <a:bodyPr/>
        <a:lstStyle/>
        <a:p>
          <a:endParaRPr lang="en-US"/>
        </a:p>
      </dgm:t>
    </dgm:pt>
    <dgm:pt modelId="{5CBD45A0-4E7C-45DD-8338-F3455479D9D9}">
      <dgm:prSet custT="1"/>
      <dgm:spPr/>
      <dgm:t>
        <a:bodyPr/>
        <a:lstStyle/>
        <a:p>
          <a:r>
            <a:rPr lang="en-US" sz="1400" dirty="0" smtClean="0">
              <a:sym typeface="Wingdings" pitchFamily="2" charset="2"/>
            </a:rPr>
            <a:t>Ex: autonomous driving (age of driving license eligibility)</a:t>
          </a:r>
        </a:p>
      </dgm:t>
    </dgm:pt>
    <dgm:pt modelId="{08E13652-4D41-4E33-9CA1-0BAE0A9F2655}" type="parTrans" cxnId="{A022CD9C-494A-449C-98A5-9CF2103C261B}">
      <dgm:prSet/>
      <dgm:spPr/>
      <dgm:t>
        <a:bodyPr/>
        <a:lstStyle/>
        <a:p>
          <a:endParaRPr lang="en-US"/>
        </a:p>
      </dgm:t>
    </dgm:pt>
    <dgm:pt modelId="{F758E61F-2495-4823-903F-CE6C87C42D3E}" type="sibTrans" cxnId="{A022CD9C-494A-449C-98A5-9CF2103C261B}">
      <dgm:prSet/>
      <dgm:spPr/>
      <dgm:t>
        <a:bodyPr/>
        <a:lstStyle/>
        <a:p>
          <a:endParaRPr lang="en-US"/>
        </a:p>
      </dgm:t>
    </dgm:pt>
    <dgm:pt modelId="{90530443-E12C-4D1D-8EFA-AB241D17422C}">
      <dgm:prSet/>
      <dgm:spPr/>
      <dgm:t>
        <a:bodyPr/>
        <a:lstStyle/>
        <a:p>
          <a:endParaRPr lang="en-US" sz="900" dirty="0" smtClean="0">
            <a:sym typeface="Wingdings" pitchFamily="2" charset="2"/>
          </a:endParaRPr>
        </a:p>
      </dgm:t>
    </dgm:pt>
    <dgm:pt modelId="{1BA3D547-00CC-4FBD-B460-965B222FFDE2}" type="parTrans" cxnId="{E56B6A88-49DC-4779-8525-FE80ABD50498}">
      <dgm:prSet/>
      <dgm:spPr/>
      <dgm:t>
        <a:bodyPr/>
        <a:lstStyle/>
        <a:p>
          <a:endParaRPr lang="en-US"/>
        </a:p>
      </dgm:t>
    </dgm:pt>
    <dgm:pt modelId="{59B1D467-6904-48A2-96E9-291B410751E8}" type="sibTrans" cxnId="{E56B6A88-49DC-4779-8525-FE80ABD50498}">
      <dgm:prSet/>
      <dgm:spPr/>
      <dgm:t>
        <a:bodyPr/>
        <a:lstStyle/>
        <a:p>
          <a:endParaRPr lang="en-US"/>
        </a:p>
      </dgm:t>
    </dgm:pt>
    <dgm:pt modelId="{220214E0-321C-4DB5-9534-97EE53DAEFA6}">
      <dgm:prSet/>
      <dgm:spPr/>
      <dgm:t>
        <a:bodyPr/>
        <a:lstStyle/>
        <a:p>
          <a:endParaRPr lang="en-US" sz="900" dirty="0" smtClean="0"/>
        </a:p>
      </dgm:t>
    </dgm:pt>
    <dgm:pt modelId="{DF7FAFDF-AE37-43CA-AF17-BAA94EF66BE5}" type="parTrans" cxnId="{6D6D2D01-2853-430F-8F2E-6EB07A002D5B}">
      <dgm:prSet/>
      <dgm:spPr/>
      <dgm:t>
        <a:bodyPr/>
        <a:lstStyle/>
        <a:p>
          <a:endParaRPr lang="en-US"/>
        </a:p>
      </dgm:t>
    </dgm:pt>
    <dgm:pt modelId="{8496168C-7D44-4BA6-B54D-33F520F36E8D}" type="sibTrans" cxnId="{6D6D2D01-2853-430F-8F2E-6EB07A002D5B}">
      <dgm:prSet/>
      <dgm:spPr/>
      <dgm:t>
        <a:bodyPr/>
        <a:lstStyle/>
        <a:p>
          <a:endParaRPr lang="en-US"/>
        </a:p>
      </dgm:t>
    </dgm:pt>
    <dgm:pt modelId="{827C486B-5C10-4953-8101-0103C36506AB}">
      <dgm:prSet/>
      <dgm:spPr/>
      <dgm:t>
        <a:bodyPr/>
        <a:lstStyle/>
        <a:p>
          <a:endParaRPr lang="en-US" sz="900" dirty="0"/>
        </a:p>
      </dgm:t>
    </dgm:pt>
    <dgm:pt modelId="{ED854328-D45E-4AE4-9630-54D7B7E8E886}" type="parTrans" cxnId="{60306838-5448-46E3-AC41-4CBBD2ACAC91}">
      <dgm:prSet/>
      <dgm:spPr/>
      <dgm:t>
        <a:bodyPr/>
        <a:lstStyle/>
        <a:p>
          <a:endParaRPr lang="en-US"/>
        </a:p>
      </dgm:t>
    </dgm:pt>
    <dgm:pt modelId="{78163025-5004-4B4A-AA30-282D78D272BE}" type="sibTrans" cxnId="{60306838-5448-46E3-AC41-4CBBD2ACAC91}">
      <dgm:prSet/>
      <dgm:spPr/>
      <dgm:t>
        <a:bodyPr/>
        <a:lstStyle/>
        <a:p>
          <a:endParaRPr lang="en-US"/>
        </a:p>
      </dgm:t>
    </dgm:pt>
    <dgm:pt modelId="{86E39CF6-3C4A-4F9A-B3E0-7BE8DB051CEE}">
      <dgm:prSet custT="1"/>
      <dgm:spPr/>
      <dgm:t>
        <a:bodyPr/>
        <a:lstStyle/>
        <a:p>
          <a:endParaRPr lang="en-US" sz="1400" dirty="0" smtClean="0">
            <a:sym typeface="Wingdings" pitchFamily="2" charset="2"/>
          </a:endParaRP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10021C66-1788-4F29-B11C-4401C83E8C53}">
      <dgm:prSet custT="1"/>
      <dgm:spPr/>
      <dgm:t>
        <a:bodyPr/>
        <a:lstStyle/>
        <a:p>
          <a:endParaRPr lang="en-US" sz="1400" dirty="0" smtClean="0">
            <a:sym typeface="Wingdings" pitchFamily="2" charset="2"/>
          </a:endParaRPr>
        </a:p>
      </dgm:t>
    </dgm:pt>
    <dgm:pt modelId="{0E801EC0-746C-4266-9613-88F45EA863D4}" type="parTrans" cxnId="{E8F639DE-415A-48C2-82F1-E14B6E2686B1}">
      <dgm:prSet/>
      <dgm:spPr/>
      <dgm:t>
        <a:bodyPr/>
        <a:lstStyle/>
        <a:p>
          <a:endParaRPr lang="en-US"/>
        </a:p>
      </dgm:t>
    </dgm:pt>
    <dgm:pt modelId="{DC7C7F8B-380D-47B1-92B5-4E5A7AEAC32C}" type="sibTrans" cxnId="{E8F639DE-415A-48C2-82F1-E14B6E2686B1}">
      <dgm:prSet/>
      <dgm:spPr/>
      <dgm:t>
        <a:bodyPr/>
        <a:lstStyle/>
        <a:p>
          <a:endParaRPr lang="en-US"/>
        </a:p>
      </dgm:t>
    </dgm:pt>
    <dgm:pt modelId="{883C10F5-61D4-4AA7-A2D9-AA0903D387FB}">
      <dgm:prSet custT="1"/>
      <dgm:spPr/>
      <dgm:t>
        <a:bodyPr/>
        <a:lstStyle/>
        <a:p>
          <a:r>
            <a:rPr lang="en-US" sz="1400" dirty="0" smtClean="0"/>
            <a:t>Recognize static objects</a:t>
          </a:r>
        </a:p>
      </dgm:t>
    </dgm:pt>
    <dgm:pt modelId="{4B697E34-B468-4628-9860-6F88B130D5E9}" type="parTrans" cxnId="{FB6BCC25-146F-4A16-BCA2-145A56BDF09D}">
      <dgm:prSet/>
      <dgm:spPr/>
      <dgm:t>
        <a:bodyPr/>
        <a:lstStyle/>
        <a:p>
          <a:endParaRPr lang="en-US"/>
        </a:p>
      </dgm:t>
    </dgm:pt>
    <dgm:pt modelId="{5C827071-AA7D-4AD5-A09F-7E22FBC30C2E}" type="sibTrans" cxnId="{FB6BCC25-146F-4A16-BCA2-145A56BDF09D}">
      <dgm:prSet/>
      <dgm:spPr/>
      <dgm:t>
        <a:bodyPr/>
        <a:lstStyle/>
        <a:p>
          <a:endParaRPr lang="en-US"/>
        </a:p>
      </dgm:t>
    </dgm:pt>
    <dgm:pt modelId="{B10EA7F0-94F0-4487-8A15-22C13CA66452}">
      <dgm:prSet custT="1"/>
      <dgm:spPr/>
      <dgm:t>
        <a:bodyPr/>
        <a:lstStyle/>
        <a:p>
          <a:r>
            <a:rPr lang="en-US" sz="1400" dirty="0" smtClean="0"/>
            <a:t>Track dynamic objects</a:t>
          </a:r>
        </a:p>
      </dgm:t>
    </dgm:pt>
    <dgm:pt modelId="{7BBF2290-7BEC-448B-9622-BB56599972FA}" type="parTrans" cxnId="{517EC7A6-7201-4DBE-91D2-BC9C864F8292}">
      <dgm:prSet/>
      <dgm:spPr/>
      <dgm:t>
        <a:bodyPr/>
        <a:lstStyle/>
        <a:p>
          <a:endParaRPr lang="en-US"/>
        </a:p>
      </dgm:t>
    </dgm:pt>
    <dgm:pt modelId="{89546938-5ED6-4090-BD2D-F81B07112996}" type="sibTrans" cxnId="{517EC7A6-7201-4DBE-91D2-BC9C864F8292}">
      <dgm:prSet/>
      <dgm:spPr/>
      <dgm:t>
        <a:bodyPr/>
        <a:lstStyle/>
        <a:p>
          <a:endParaRPr lang="en-US"/>
        </a:p>
      </dgm:t>
    </dgm:pt>
    <dgm:pt modelId="{687DF7A8-3513-4C04-8143-3AF8CEB71405}">
      <dgm:prSet custT="1"/>
      <dgm:spPr/>
      <dgm:t>
        <a:bodyPr/>
        <a:lstStyle/>
        <a:p>
          <a:r>
            <a:rPr lang="en-US" sz="1400" dirty="0" smtClean="0">
              <a:sym typeface="Wingdings" pitchFamily="2" charset="2"/>
            </a:rPr>
            <a:t>Plan actions in dynamic environment</a:t>
          </a:r>
        </a:p>
      </dgm:t>
    </dgm:pt>
    <dgm:pt modelId="{DC9F0844-ACA7-4589-BEE6-DD39F03120AB}" type="parTrans" cxnId="{3FECD76D-820C-404B-8681-93BC8435A949}">
      <dgm:prSet/>
      <dgm:spPr/>
      <dgm:t>
        <a:bodyPr/>
        <a:lstStyle/>
        <a:p>
          <a:endParaRPr lang="en-US"/>
        </a:p>
      </dgm:t>
    </dgm:pt>
    <dgm:pt modelId="{BFC3792E-92D7-4616-B6E7-F590A284F71B}" type="sibTrans" cxnId="{3FECD76D-820C-404B-8681-93BC8435A949}">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4A309795-A4ED-4386-8E7A-47D081EA9BA8}" srcId="{744819F2-A63F-4709-835D-4AC9282BE3B4}" destId="{2DA961C6-74B6-4294-BA93-064631E07528}" srcOrd="4" destOrd="0" parTransId="{23FAFFDC-2C79-4200-95D2-81C4F5E6ACCA}" sibTransId="{B1F72106-BE5C-4942-8A7B-5C4ED85B7CE6}"/>
    <dgm:cxn modelId="{CC295072-2270-4568-AAC3-58ED43075430}" srcId="{E4FD29E9-405D-4603-954A-B88C12A9C567}" destId="{C8987959-A1A0-4E26-A1AC-6CF4D35B17A3}" srcOrd="0" destOrd="0" parTransId="{81023932-761D-4453-ABD8-15868CEDB5FC}" sibTransId="{553902CE-C536-45A7-A524-7D8E13FEF6BE}"/>
    <dgm:cxn modelId="{182F695C-4C48-4731-AF78-A35A2E1CD65F}" type="presOf" srcId="{10021C66-1788-4F29-B11C-4401C83E8C53}" destId="{E6CC6863-45E0-4E35-BB3F-D3A8A261A5CF}" srcOrd="0" destOrd="1" presId="urn:microsoft.com/office/officeart/2005/8/layout/chevron2"/>
    <dgm:cxn modelId="{0474A2C5-98E2-4F20-A72A-978F113B94E4}" srcId="{E4FD29E9-405D-4603-954A-B88C12A9C567}" destId="{A4D98DBE-E536-45BE-ABD8-ED887D391072}" srcOrd="2" destOrd="0" parTransId="{CED58033-488E-460C-AAEF-D245C8E08F31}" sibTransId="{C1D573D6-6D4C-45A7-B13C-3B4E31CE009F}"/>
    <dgm:cxn modelId="{5AB09EAC-DAF3-430B-B125-89C6D41173B7}" srcId="{08CC8E57-35EC-4098-93CB-C24D1AD066B2}" destId="{E4FD29E9-405D-4603-954A-B88C12A9C567}" srcOrd="0" destOrd="0" parTransId="{D00D37B0-FA5D-4CD8-BC09-53E9A6663E2C}" sibTransId="{C248AECF-A219-4C64-BA3A-43A478AC8587}"/>
    <dgm:cxn modelId="{3FECD76D-820C-404B-8681-93BC8435A949}" srcId="{744819F2-A63F-4709-835D-4AC9282BE3B4}" destId="{687DF7A8-3513-4C04-8143-3AF8CEB71405}" srcOrd="3" destOrd="0" parTransId="{DC9F0844-ACA7-4589-BEE6-DD39F03120AB}" sibTransId="{BFC3792E-92D7-4616-B6E7-F590A284F71B}"/>
    <dgm:cxn modelId="{FB6BCC25-146F-4A16-BCA2-145A56BDF09D}" srcId="{E4FD29E9-405D-4603-954A-B88C12A9C567}" destId="{883C10F5-61D4-4AA7-A2D9-AA0903D387FB}" srcOrd="1" destOrd="0" parTransId="{4B697E34-B468-4628-9860-6F88B130D5E9}" sibTransId="{5C827071-AA7D-4AD5-A09F-7E22FBC30C2E}"/>
    <dgm:cxn modelId="{B4827E85-8156-4DEF-B7E2-7753C6C5EDDA}" type="presOf" srcId="{2DA961C6-74B6-4294-BA93-064631E07528}" destId="{E6CC6863-45E0-4E35-BB3F-D3A8A261A5CF}" srcOrd="0" destOrd="4" presId="urn:microsoft.com/office/officeart/2005/8/layout/chevron2"/>
    <dgm:cxn modelId="{58D4415F-87A6-404F-8B67-444474A22A05}" type="presOf" srcId="{5CBD45A0-4E7C-45DD-8338-F3455479D9D9}" destId="{E6CC6863-45E0-4E35-BB3F-D3A8A261A5CF}" srcOrd="0" destOrd="5" presId="urn:microsoft.com/office/officeart/2005/8/layout/chevron2"/>
    <dgm:cxn modelId="{A66092CC-581D-4179-93D1-0BBCF6D56E23}" srcId="{DAE6DA54-E1C1-43B1-A765-4BD66A49F432}" destId="{FA9E34F6-3F70-4A23-8812-B11039CF0D97}" srcOrd="3" destOrd="0" parTransId="{FBE65AF5-E9A3-4AD7-91CB-966B83AE24EA}" sibTransId="{71F52D2B-5AF6-457D-8332-1F0DAE55DFAD}"/>
    <dgm:cxn modelId="{EB43F087-88FD-47E5-87A9-567BC714E4B6}" type="presOf" srcId="{EF9B129D-16B8-4BB6-876B-38A8257088B6}" destId="{E69D5B6F-06BF-483C-BE1E-1BBD6C1ED862}" srcOrd="0" destOrd="3" presId="urn:microsoft.com/office/officeart/2005/8/layout/chevron2"/>
    <dgm:cxn modelId="{FAA04994-E2AB-4A39-879A-EB91FC608FBF}" type="presOf" srcId="{5F83EFD3-BFC2-4B32-8056-7E6F0503BA95}" destId="{9C0D955B-A68B-4C73-91AE-20808D040410}" srcOrd="0" destOrd="2" presId="urn:microsoft.com/office/officeart/2005/8/layout/chevron2"/>
    <dgm:cxn modelId="{84CEEEDC-6D8D-423C-BC65-8FA215D98F91}" srcId="{E4FD29E9-405D-4603-954A-B88C12A9C567}" destId="{EF9B129D-16B8-4BB6-876B-38A8257088B6}" srcOrd="3" destOrd="0" parTransId="{9ADAA313-132E-4B01-B15E-59B5624E2F35}" sibTransId="{508ACF51-E4F3-41D5-96F5-9237D4A1C5B3}"/>
    <dgm:cxn modelId="{137CCA71-A6A2-4B69-B085-85612EF198AD}" type="presOf" srcId="{220214E0-321C-4DB5-9534-97EE53DAEFA6}" destId="{E6CC6863-45E0-4E35-BB3F-D3A8A261A5CF}" srcOrd="0" destOrd="7" presId="urn:microsoft.com/office/officeart/2005/8/layout/chevron2"/>
    <dgm:cxn modelId="{DF1EFFC1-2574-4218-96D6-26D94ADFBA47}" type="presOf" srcId="{DAE6DA54-E1C1-43B1-A765-4BD66A49F432}" destId="{C19C6C93-1B53-4270-A7E3-A64043DA3B19}" srcOrd="0" destOrd="0" presId="urn:microsoft.com/office/officeart/2005/8/layout/chevron2"/>
    <dgm:cxn modelId="{CC6DE741-C544-4EC9-87A9-A52408BCC592}" type="presOf" srcId="{86E39CF6-3C4A-4F9A-B3E0-7BE8DB051CEE}" destId="{E6CC6863-45E0-4E35-BB3F-D3A8A261A5CF}" srcOrd="0" destOrd="0" presId="urn:microsoft.com/office/officeart/2005/8/layout/chevron2"/>
    <dgm:cxn modelId="{DBC678CE-8CED-4B81-8C2A-9668D7B3C7E0}" type="presOf" srcId="{C8987959-A1A0-4E26-A1AC-6CF4D35B17A3}" destId="{E69D5B6F-06BF-483C-BE1E-1BBD6C1ED862}" srcOrd="0" destOrd="0" presId="urn:microsoft.com/office/officeart/2005/8/layout/chevron2"/>
    <dgm:cxn modelId="{E56B6A88-49DC-4779-8525-FE80ABD50498}" srcId="{744819F2-A63F-4709-835D-4AC9282BE3B4}" destId="{90530443-E12C-4D1D-8EFA-AB241D17422C}" srcOrd="6" destOrd="0" parTransId="{1BA3D547-00CC-4FBD-B460-965B222FFDE2}" sibTransId="{59B1D467-6904-48A2-96E9-291B410751E8}"/>
    <dgm:cxn modelId="{E8F639DE-415A-48C2-82F1-E14B6E2686B1}" srcId="{744819F2-A63F-4709-835D-4AC9282BE3B4}" destId="{10021C66-1788-4F29-B11C-4401C83E8C53}" srcOrd="1" destOrd="0" parTransId="{0E801EC0-746C-4266-9613-88F45EA863D4}" sibTransId="{DC7C7F8B-380D-47B1-92B5-4E5A7AEAC32C}"/>
    <dgm:cxn modelId="{AD6FC8D2-CDDA-4327-9276-03B12EA41ACC}" srcId="{744819F2-A63F-4709-835D-4AC9282BE3B4}" destId="{8AD8504A-3D08-46F9-B870-BB821FCA0956}" srcOrd="2" destOrd="0" parTransId="{A0828163-DCA4-49EE-8719-CD34C5847741}" sibTransId="{321E35EC-9F6B-4809-BFA3-51DE29C42BF5}"/>
    <dgm:cxn modelId="{021DA955-3241-4650-8346-910BFA9A8F39}" srcId="{08CC8E57-35EC-4098-93CB-C24D1AD066B2}" destId="{DAE6DA54-E1C1-43B1-A765-4BD66A49F432}" srcOrd="1" destOrd="0" parTransId="{4AE084B8-E011-4A6E-B465-5F9DE217043A}" sibTransId="{98B065F0-67FD-4795-9D05-5A88D4B3407B}"/>
    <dgm:cxn modelId="{7E14F5BA-7DB9-4DEF-94B6-DEFDF3388E8F}" srcId="{744819F2-A63F-4709-835D-4AC9282BE3B4}" destId="{86E39CF6-3C4A-4F9A-B3E0-7BE8DB051CEE}" srcOrd="0" destOrd="0" parTransId="{E6EAC7D8-F4E1-4D03-A683-A819D50192A4}" sibTransId="{2A71EC71-A681-4206-9129-BB9444932720}"/>
    <dgm:cxn modelId="{A022CD9C-494A-449C-98A5-9CF2103C261B}" srcId="{744819F2-A63F-4709-835D-4AC9282BE3B4}" destId="{5CBD45A0-4E7C-45DD-8338-F3455479D9D9}" srcOrd="5" destOrd="0" parTransId="{08E13652-4D41-4E33-9CA1-0BAE0A9F2655}" sibTransId="{F758E61F-2495-4823-903F-CE6C87C42D3E}"/>
    <dgm:cxn modelId="{517EC7A6-7201-4DBE-91D2-BC9C864F8292}" srcId="{DAE6DA54-E1C1-43B1-A765-4BD66A49F432}" destId="{B10EA7F0-94F0-4487-8A15-22C13CA66452}" srcOrd="1" destOrd="0" parTransId="{7BBF2290-7BEC-448B-9622-BB56599972FA}" sibTransId="{89546938-5ED6-4090-BD2D-F81B07112996}"/>
    <dgm:cxn modelId="{60306838-5448-46E3-AC41-4CBBD2ACAC91}" srcId="{744819F2-A63F-4709-835D-4AC9282BE3B4}" destId="{827C486B-5C10-4953-8101-0103C36506AB}" srcOrd="8" destOrd="0" parTransId="{ED854328-D45E-4AE4-9630-54D7B7E8E886}" sibTransId="{78163025-5004-4B4A-AA30-282D78D272BE}"/>
    <dgm:cxn modelId="{8F8E7B14-6644-430C-BC5C-5A9EE358A8B0}" type="presOf" srcId="{B10EA7F0-94F0-4487-8A15-22C13CA66452}" destId="{9C0D955B-A68B-4C73-91AE-20808D040410}" srcOrd="0" destOrd="1" presId="urn:microsoft.com/office/officeart/2005/8/layout/chevron2"/>
    <dgm:cxn modelId="{A49C5C1C-412E-45F7-B1D8-E4DB6D40EF50}" type="presOf" srcId="{FA9E34F6-3F70-4A23-8812-B11039CF0D97}" destId="{9C0D955B-A68B-4C73-91AE-20808D040410}" srcOrd="0" destOrd="3" presId="urn:microsoft.com/office/officeart/2005/8/layout/chevron2"/>
    <dgm:cxn modelId="{527B00F6-D9B3-476C-B104-790B31888C02}" type="presOf" srcId="{744819F2-A63F-4709-835D-4AC9282BE3B4}" destId="{712B2097-CEF5-493D-9E1A-CB93E18AA9CD}" srcOrd="0" destOrd="0" presId="urn:microsoft.com/office/officeart/2005/8/layout/chevron2"/>
    <dgm:cxn modelId="{D88AA2B7-6660-4F6A-8CC2-6A43B43F769D}" type="presOf" srcId="{A4D98DBE-E536-45BE-ABD8-ED887D391072}" destId="{E69D5B6F-06BF-483C-BE1E-1BBD6C1ED862}" srcOrd="0" destOrd="2" presId="urn:microsoft.com/office/officeart/2005/8/layout/chevron2"/>
    <dgm:cxn modelId="{3C0B7B6F-FC64-45A4-8577-30DB55CD691E}" type="presOf" srcId="{E4FD29E9-405D-4603-954A-B88C12A9C567}" destId="{4FFE7644-F574-45AE-8765-4B28A773E8B7}" srcOrd="0" destOrd="0" presId="urn:microsoft.com/office/officeart/2005/8/layout/chevron2"/>
    <dgm:cxn modelId="{5614AD94-6B76-4123-A4B3-DFD9763C182F}" type="presOf" srcId="{827C486B-5C10-4953-8101-0103C36506AB}" destId="{E6CC6863-45E0-4E35-BB3F-D3A8A261A5CF}" srcOrd="0" destOrd="8" presId="urn:microsoft.com/office/officeart/2005/8/layout/chevron2"/>
    <dgm:cxn modelId="{D0A4A55D-E21B-433A-8161-117011BCF9A2}" type="presOf" srcId="{08CC8E57-35EC-4098-93CB-C24D1AD066B2}" destId="{7C08E734-E249-4E91-8984-2BB39C807CBB}" srcOrd="0" destOrd="0" presId="urn:microsoft.com/office/officeart/2005/8/layout/chevron2"/>
    <dgm:cxn modelId="{3A335F18-B9A2-404E-8075-14A753D0078A}" srcId="{DAE6DA54-E1C1-43B1-A765-4BD66A49F432}" destId="{A7FD0E6C-54D7-4955-9F45-44E7ED7FC086}" srcOrd="0" destOrd="0" parTransId="{065405B5-657C-4FB3-9FC3-E5A74289BAA3}" sibTransId="{C30EA218-F264-43C8-AA55-03E335517C18}"/>
    <dgm:cxn modelId="{11F33FAA-9E7B-4708-B75B-532F9CA41878}" type="presOf" srcId="{687DF7A8-3513-4C04-8143-3AF8CEB71405}" destId="{E6CC6863-45E0-4E35-BB3F-D3A8A261A5CF}" srcOrd="0" destOrd="3" presId="urn:microsoft.com/office/officeart/2005/8/layout/chevron2"/>
    <dgm:cxn modelId="{F9986303-BA66-40E9-8A32-45658B6285A1}" srcId="{08CC8E57-35EC-4098-93CB-C24D1AD066B2}" destId="{744819F2-A63F-4709-835D-4AC9282BE3B4}" srcOrd="2" destOrd="0" parTransId="{A4656B84-B524-409E-991C-1BDAB20A3501}" sibTransId="{FB9D6448-A02C-4434-B909-D142DAE36E0E}"/>
    <dgm:cxn modelId="{CE9F4BFA-5A09-49AC-9F14-09F4C072FEC8}" type="presOf" srcId="{8AD8504A-3D08-46F9-B870-BB821FCA0956}" destId="{E6CC6863-45E0-4E35-BB3F-D3A8A261A5CF}" srcOrd="0" destOrd="2" presId="urn:microsoft.com/office/officeart/2005/8/layout/chevron2"/>
    <dgm:cxn modelId="{E1DAE47C-FBA7-4AE8-9F76-589ED7B72246}" type="presOf" srcId="{883C10F5-61D4-4AA7-A2D9-AA0903D387FB}" destId="{E69D5B6F-06BF-483C-BE1E-1BBD6C1ED862}" srcOrd="0" destOrd="1" presId="urn:microsoft.com/office/officeart/2005/8/layout/chevron2"/>
    <dgm:cxn modelId="{B96AA297-0278-497F-AA6C-D6D13D789B73}" type="presOf" srcId="{A7FD0E6C-54D7-4955-9F45-44E7ED7FC086}" destId="{9C0D955B-A68B-4C73-91AE-20808D040410}" srcOrd="0" destOrd="0" presId="urn:microsoft.com/office/officeart/2005/8/layout/chevron2"/>
    <dgm:cxn modelId="{6D6D2D01-2853-430F-8F2E-6EB07A002D5B}" srcId="{744819F2-A63F-4709-835D-4AC9282BE3B4}" destId="{220214E0-321C-4DB5-9534-97EE53DAEFA6}" srcOrd="7" destOrd="0" parTransId="{DF7FAFDF-AE37-43CA-AF17-BAA94EF66BE5}" sibTransId="{8496168C-7D44-4BA6-B54D-33F520F36E8D}"/>
    <dgm:cxn modelId="{D96C9381-204E-4AE6-B5A7-40410D59789F}" srcId="{DAE6DA54-E1C1-43B1-A765-4BD66A49F432}" destId="{5F83EFD3-BFC2-4B32-8056-7E6F0503BA95}" srcOrd="2" destOrd="0" parTransId="{DCA66C7D-A225-40F5-8417-1B0A72B678DA}" sibTransId="{A0707AF5-3EB3-433D-A6AE-D3C891BF3BA6}"/>
    <dgm:cxn modelId="{1914AD70-881F-4140-B2EB-A2E6F4F3B72C}" type="presOf" srcId="{90530443-E12C-4D1D-8EFA-AB241D17422C}" destId="{E6CC6863-45E0-4E35-BB3F-D3A8A261A5CF}" srcOrd="0" destOrd="6" presId="urn:microsoft.com/office/officeart/2005/8/layout/chevron2"/>
    <dgm:cxn modelId="{DB0A2DE5-EE9D-4216-B20D-CF6967D40042}" type="presParOf" srcId="{7C08E734-E249-4E91-8984-2BB39C807CBB}" destId="{2A620CAE-5A69-4478-BDCA-6B9C09717229}" srcOrd="0" destOrd="0" presId="urn:microsoft.com/office/officeart/2005/8/layout/chevron2"/>
    <dgm:cxn modelId="{9A29C656-0217-44F6-B136-13E44C117AA1}" type="presParOf" srcId="{2A620CAE-5A69-4478-BDCA-6B9C09717229}" destId="{4FFE7644-F574-45AE-8765-4B28A773E8B7}" srcOrd="0" destOrd="0" presId="urn:microsoft.com/office/officeart/2005/8/layout/chevron2"/>
    <dgm:cxn modelId="{1B7E37AF-998B-4A4C-B831-D5C3530B63BC}" type="presParOf" srcId="{2A620CAE-5A69-4478-BDCA-6B9C09717229}" destId="{E69D5B6F-06BF-483C-BE1E-1BBD6C1ED862}" srcOrd="1" destOrd="0" presId="urn:microsoft.com/office/officeart/2005/8/layout/chevron2"/>
    <dgm:cxn modelId="{9AE2ECAA-C6D1-403C-8E68-24004CF4893E}" type="presParOf" srcId="{7C08E734-E249-4E91-8984-2BB39C807CBB}" destId="{1461486D-8C89-46F1-98DF-A030446D9DD0}" srcOrd="1" destOrd="0" presId="urn:microsoft.com/office/officeart/2005/8/layout/chevron2"/>
    <dgm:cxn modelId="{37DB1F82-02B1-4BC2-85B0-FDEA6C180020}" type="presParOf" srcId="{7C08E734-E249-4E91-8984-2BB39C807CBB}" destId="{45F9C57D-A2F4-4742-8D2E-E6DCB7CC3B6C}" srcOrd="2" destOrd="0" presId="urn:microsoft.com/office/officeart/2005/8/layout/chevron2"/>
    <dgm:cxn modelId="{93CCF484-B47A-4B5C-B897-EDF642EA4EE4}" type="presParOf" srcId="{45F9C57D-A2F4-4742-8D2E-E6DCB7CC3B6C}" destId="{C19C6C93-1B53-4270-A7E3-A64043DA3B19}" srcOrd="0" destOrd="0" presId="urn:microsoft.com/office/officeart/2005/8/layout/chevron2"/>
    <dgm:cxn modelId="{4FA011F1-F133-43CA-A2C6-B205C86A0454}" type="presParOf" srcId="{45F9C57D-A2F4-4742-8D2E-E6DCB7CC3B6C}" destId="{9C0D955B-A68B-4C73-91AE-20808D040410}" srcOrd="1" destOrd="0" presId="urn:microsoft.com/office/officeart/2005/8/layout/chevron2"/>
    <dgm:cxn modelId="{E10425BF-22A3-4876-9924-DF2FA3E6EF9E}" type="presParOf" srcId="{7C08E734-E249-4E91-8984-2BB39C807CBB}" destId="{1A8DB84F-BE74-428E-9A38-1375B7D1D2C0}" srcOrd="3" destOrd="0" presId="urn:microsoft.com/office/officeart/2005/8/layout/chevron2"/>
    <dgm:cxn modelId="{FB0C2E2A-0A93-468E-BAA4-78705A173AD3}" type="presParOf" srcId="{7C08E734-E249-4E91-8984-2BB39C807CBB}" destId="{BADB74E8-009F-41DC-BC37-673FB1D8F374}" srcOrd="4" destOrd="0" presId="urn:microsoft.com/office/officeart/2005/8/layout/chevron2"/>
    <dgm:cxn modelId="{6CDECF0D-9F5B-4FE7-B7AD-EB000EAFFFA4}" type="presParOf" srcId="{BADB74E8-009F-41DC-BC37-673FB1D8F374}" destId="{712B2097-CEF5-493D-9E1A-CB93E18AA9CD}" srcOrd="0" destOrd="0" presId="urn:microsoft.com/office/officeart/2005/8/layout/chevron2"/>
    <dgm:cxn modelId="{4C2F8B7F-B4F3-4917-8148-1E457F85E36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CC8E57-35EC-4098-93CB-C24D1AD066B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FD29E9-405D-4603-954A-B88C12A9C567}">
      <dgm:prSet custT="1"/>
      <dgm:spPr/>
      <dgm:t>
        <a:bodyPr/>
        <a:lstStyle/>
        <a:p>
          <a:r>
            <a:rPr lang="en-US" sz="2000" b="1" dirty="0" smtClean="0"/>
            <a:t>Perception</a:t>
          </a:r>
          <a:endParaRPr lang="en-US" sz="1600" b="1" dirty="0"/>
        </a:p>
      </dgm:t>
    </dgm:pt>
    <dgm:pt modelId="{D00D37B0-FA5D-4CD8-BC09-53E9A6663E2C}" type="parTrans" cxnId="{5AB09EAC-DAF3-430B-B125-89C6D41173B7}">
      <dgm:prSet/>
      <dgm:spPr/>
      <dgm:t>
        <a:bodyPr/>
        <a:lstStyle/>
        <a:p>
          <a:endParaRPr lang="en-US"/>
        </a:p>
      </dgm:t>
    </dgm:pt>
    <dgm:pt modelId="{C248AECF-A219-4C64-BA3A-43A478AC8587}" type="sibTrans" cxnId="{5AB09EAC-DAF3-430B-B125-89C6D41173B7}">
      <dgm:prSet/>
      <dgm:spPr/>
      <dgm:t>
        <a:bodyPr/>
        <a:lstStyle/>
        <a:p>
          <a:endParaRPr lang="en-US"/>
        </a:p>
      </dgm:t>
    </dgm:pt>
    <dgm:pt modelId="{3155BB9B-353F-44FC-BE2B-7A847465BFFC}">
      <dgm:prSet custT="1"/>
      <dgm:spPr/>
      <dgm:t>
        <a:bodyPr/>
        <a:lstStyle/>
        <a:p>
          <a:r>
            <a:rPr lang="en-US" sz="2800" dirty="0" smtClean="0">
              <a:sym typeface="Wingdings" pitchFamily="2" charset="2"/>
            </a:rPr>
            <a:t>DNN/CNN</a:t>
          </a:r>
        </a:p>
      </dgm:t>
    </dgm:pt>
    <dgm:pt modelId="{2F0B60D6-F0CC-444F-A2D1-007B3A120164}" type="parTrans" cxnId="{457097E9-5CAF-41E3-A3D8-BD1478000F1F}">
      <dgm:prSet/>
      <dgm:spPr/>
      <dgm:t>
        <a:bodyPr/>
        <a:lstStyle/>
        <a:p>
          <a:endParaRPr lang="en-US"/>
        </a:p>
      </dgm:t>
    </dgm:pt>
    <dgm:pt modelId="{209C9A93-72A9-4FA6-841A-D636FF0A4BD5}" type="sibTrans" cxnId="{457097E9-5CAF-41E3-A3D8-BD1478000F1F}">
      <dgm:prSet/>
      <dgm:spPr/>
      <dgm:t>
        <a:bodyPr/>
        <a:lstStyle/>
        <a:p>
          <a:endParaRPr lang="en-US"/>
        </a:p>
      </dgm:t>
    </dgm:pt>
    <dgm:pt modelId="{DAE6DA54-E1C1-43B1-A765-4BD66A49F432}">
      <dgm:prSet custT="1"/>
      <dgm:spPr/>
      <dgm:t>
        <a:bodyPr/>
        <a:lstStyle/>
        <a:p>
          <a:r>
            <a:rPr lang="en-US" sz="2000" b="1" dirty="0" smtClean="0"/>
            <a:t>Prediction</a:t>
          </a:r>
          <a:endParaRPr lang="en-US" sz="2000" b="1" dirty="0"/>
        </a:p>
      </dgm:t>
    </dgm:pt>
    <dgm:pt modelId="{4AE084B8-E011-4A6E-B465-5F9DE217043A}" type="parTrans" cxnId="{021DA955-3241-4650-8346-910BFA9A8F39}">
      <dgm:prSet/>
      <dgm:spPr/>
      <dgm:t>
        <a:bodyPr/>
        <a:lstStyle/>
        <a:p>
          <a:endParaRPr lang="en-US"/>
        </a:p>
      </dgm:t>
    </dgm:pt>
    <dgm:pt modelId="{98B065F0-67FD-4795-9D05-5A88D4B3407B}" type="sibTrans" cxnId="{021DA955-3241-4650-8346-910BFA9A8F39}">
      <dgm:prSet/>
      <dgm:spPr/>
      <dgm:t>
        <a:bodyPr/>
        <a:lstStyle/>
        <a:p>
          <a:endParaRPr lang="en-US"/>
        </a:p>
      </dgm:t>
    </dgm:pt>
    <dgm:pt modelId="{A7FD0E6C-54D7-4955-9F45-44E7ED7FC086}">
      <dgm:prSet custT="1"/>
      <dgm:spPr/>
      <dgm:t>
        <a:bodyPr/>
        <a:lstStyle/>
        <a:p>
          <a:r>
            <a:rPr lang="en-US" sz="2800" dirty="0" smtClean="0">
              <a:sym typeface="Wingdings" pitchFamily="2" charset="2"/>
            </a:rPr>
            <a:t>RNN</a:t>
          </a:r>
        </a:p>
      </dgm:t>
    </dgm:pt>
    <dgm:pt modelId="{065405B5-657C-4FB3-9FC3-E5A74289BAA3}" type="parTrans" cxnId="{3A335F18-B9A2-404E-8075-14A753D0078A}">
      <dgm:prSet/>
      <dgm:spPr/>
      <dgm:t>
        <a:bodyPr/>
        <a:lstStyle/>
        <a:p>
          <a:endParaRPr lang="en-US"/>
        </a:p>
      </dgm:t>
    </dgm:pt>
    <dgm:pt modelId="{C30EA218-F264-43C8-AA55-03E335517C18}" type="sibTrans" cxnId="{3A335F18-B9A2-404E-8075-14A753D0078A}">
      <dgm:prSet/>
      <dgm:spPr/>
      <dgm:t>
        <a:bodyPr/>
        <a:lstStyle/>
        <a:p>
          <a:endParaRPr lang="en-US"/>
        </a:p>
      </dgm:t>
    </dgm:pt>
    <dgm:pt modelId="{744819F2-A63F-4709-835D-4AC9282BE3B4}">
      <dgm:prSet custT="1"/>
      <dgm:spPr/>
      <dgm:t>
        <a:bodyPr/>
        <a:lstStyle/>
        <a:p>
          <a:r>
            <a:rPr lang="en-US" sz="2000" b="1" dirty="0" smtClean="0"/>
            <a:t>Planning/</a:t>
          </a:r>
        </a:p>
        <a:p>
          <a:r>
            <a:rPr lang="en-US" sz="2000" b="1" dirty="0" smtClean="0"/>
            <a:t>Control</a:t>
          </a:r>
          <a:endParaRPr lang="en-US" sz="2000" b="1" dirty="0"/>
        </a:p>
      </dgm:t>
    </dgm:pt>
    <dgm:pt modelId="{A4656B84-B524-409E-991C-1BDAB20A3501}" type="parTrans" cxnId="{F9986303-BA66-40E9-8A32-45658B6285A1}">
      <dgm:prSet/>
      <dgm:spPr/>
      <dgm:t>
        <a:bodyPr/>
        <a:lstStyle/>
        <a:p>
          <a:endParaRPr lang="en-US"/>
        </a:p>
      </dgm:t>
    </dgm:pt>
    <dgm:pt modelId="{FB9D6448-A02C-4434-B909-D142DAE36E0E}" type="sibTrans" cxnId="{F9986303-BA66-40E9-8A32-45658B6285A1}">
      <dgm:prSet/>
      <dgm:spPr/>
      <dgm:t>
        <a:bodyPr/>
        <a:lstStyle/>
        <a:p>
          <a:endParaRPr lang="en-US"/>
        </a:p>
      </dgm:t>
    </dgm:pt>
    <dgm:pt modelId="{86E39CF6-3C4A-4F9A-B3E0-7BE8DB051CEE}">
      <dgm:prSet custT="1"/>
      <dgm:spPr/>
      <dgm:t>
        <a:bodyPr/>
        <a:lstStyle/>
        <a:p>
          <a:r>
            <a:rPr lang="en-US" sz="2800" dirty="0" smtClean="0">
              <a:sym typeface="Wingdings" pitchFamily="2" charset="2"/>
            </a:rPr>
            <a:t>DRL, Imitation</a:t>
          </a:r>
        </a:p>
      </dgm:t>
    </dgm:pt>
    <dgm:pt modelId="{E6EAC7D8-F4E1-4D03-A683-A819D50192A4}" type="parTrans" cxnId="{7E14F5BA-7DB9-4DEF-94B6-DEFDF3388E8F}">
      <dgm:prSet/>
      <dgm:spPr/>
      <dgm:t>
        <a:bodyPr/>
        <a:lstStyle/>
        <a:p>
          <a:endParaRPr lang="en-US"/>
        </a:p>
      </dgm:t>
    </dgm:pt>
    <dgm:pt modelId="{2A71EC71-A681-4206-9129-BB9444932720}" type="sibTrans" cxnId="{7E14F5BA-7DB9-4DEF-94B6-DEFDF3388E8F}">
      <dgm:prSet/>
      <dgm:spPr/>
      <dgm:t>
        <a:bodyPr/>
        <a:lstStyle/>
        <a:p>
          <a:endParaRPr lang="en-US"/>
        </a:p>
      </dgm:t>
    </dgm:pt>
    <dgm:pt modelId="{7C08E734-E249-4E91-8984-2BB39C807CBB}" type="pres">
      <dgm:prSet presAssocID="{08CC8E57-35EC-4098-93CB-C24D1AD066B2}" presName="linearFlow" presStyleCnt="0">
        <dgm:presLayoutVars>
          <dgm:dir/>
          <dgm:animLvl val="lvl"/>
          <dgm:resizeHandles val="exact"/>
        </dgm:presLayoutVars>
      </dgm:prSet>
      <dgm:spPr/>
      <dgm:t>
        <a:bodyPr/>
        <a:lstStyle/>
        <a:p>
          <a:endParaRPr lang="en-US"/>
        </a:p>
      </dgm:t>
    </dgm:pt>
    <dgm:pt modelId="{2A620CAE-5A69-4478-BDCA-6B9C09717229}" type="pres">
      <dgm:prSet presAssocID="{E4FD29E9-405D-4603-954A-B88C12A9C567}" presName="composite" presStyleCnt="0"/>
      <dgm:spPr/>
    </dgm:pt>
    <dgm:pt modelId="{4FFE7644-F574-45AE-8765-4B28A773E8B7}" type="pres">
      <dgm:prSet presAssocID="{E4FD29E9-405D-4603-954A-B88C12A9C567}" presName="parentText" presStyleLbl="alignNode1" presStyleIdx="0" presStyleCnt="3">
        <dgm:presLayoutVars>
          <dgm:chMax val="1"/>
          <dgm:bulletEnabled val="1"/>
        </dgm:presLayoutVars>
      </dgm:prSet>
      <dgm:spPr/>
      <dgm:t>
        <a:bodyPr/>
        <a:lstStyle/>
        <a:p>
          <a:endParaRPr lang="en-US"/>
        </a:p>
      </dgm:t>
    </dgm:pt>
    <dgm:pt modelId="{E69D5B6F-06BF-483C-BE1E-1BBD6C1ED862}" type="pres">
      <dgm:prSet presAssocID="{E4FD29E9-405D-4603-954A-B88C12A9C567}" presName="descendantText" presStyleLbl="alignAcc1" presStyleIdx="0" presStyleCnt="3" custScaleY="100000">
        <dgm:presLayoutVars>
          <dgm:bulletEnabled val="1"/>
        </dgm:presLayoutVars>
      </dgm:prSet>
      <dgm:spPr/>
      <dgm:t>
        <a:bodyPr/>
        <a:lstStyle/>
        <a:p>
          <a:endParaRPr lang="en-US"/>
        </a:p>
      </dgm:t>
    </dgm:pt>
    <dgm:pt modelId="{1461486D-8C89-46F1-98DF-A030446D9DD0}" type="pres">
      <dgm:prSet presAssocID="{C248AECF-A219-4C64-BA3A-43A478AC8587}" presName="sp" presStyleCnt="0"/>
      <dgm:spPr/>
    </dgm:pt>
    <dgm:pt modelId="{45F9C57D-A2F4-4742-8D2E-E6DCB7CC3B6C}" type="pres">
      <dgm:prSet presAssocID="{DAE6DA54-E1C1-43B1-A765-4BD66A49F432}" presName="composite" presStyleCnt="0"/>
      <dgm:spPr/>
    </dgm:pt>
    <dgm:pt modelId="{C19C6C93-1B53-4270-A7E3-A64043DA3B19}" type="pres">
      <dgm:prSet presAssocID="{DAE6DA54-E1C1-43B1-A765-4BD66A49F432}" presName="parentText" presStyleLbl="alignNode1" presStyleIdx="1" presStyleCnt="3">
        <dgm:presLayoutVars>
          <dgm:chMax val="1"/>
          <dgm:bulletEnabled val="1"/>
        </dgm:presLayoutVars>
      </dgm:prSet>
      <dgm:spPr/>
      <dgm:t>
        <a:bodyPr/>
        <a:lstStyle/>
        <a:p>
          <a:endParaRPr lang="en-US"/>
        </a:p>
      </dgm:t>
    </dgm:pt>
    <dgm:pt modelId="{9C0D955B-A68B-4C73-91AE-20808D040410}" type="pres">
      <dgm:prSet presAssocID="{DAE6DA54-E1C1-43B1-A765-4BD66A49F432}" presName="descendantText" presStyleLbl="alignAcc1" presStyleIdx="1" presStyleCnt="3">
        <dgm:presLayoutVars>
          <dgm:bulletEnabled val="1"/>
        </dgm:presLayoutVars>
      </dgm:prSet>
      <dgm:spPr/>
      <dgm:t>
        <a:bodyPr/>
        <a:lstStyle/>
        <a:p>
          <a:endParaRPr lang="en-US"/>
        </a:p>
      </dgm:t>
    </dgm:pt>
    <dgm:pt modelId="{1A8DB84F-BE74-428E-9A38-1375B7D1D2C0}" type="pres">
      <dgm:prSet presAssocID="{98B065F0-67FD-4795-9D05-5A88D4B3407B}" presName="sp" presStyleCnt="0"/>
      <dgm:spPr/>
    </dgm:pt>
    <dgm:pt modelId="{BADB74E8-009F-41DC-BC37-673FB1D8F374}" type="pres">
      <dgm:prSet presAssocID="{744819F2-A63F-4709-835D-4AC9282BE3B4}" presName="composite" presStyleCnt="0"/>
      <dgm:spPr/>
    </dgm:pt>
    <dgm:pt modelId="{712B2097-CEF5-493D-9E1A-CB93E18AA9CD}" type="pres">
      <dgm:prSet presAssocID="{744819F2-A63F-4709-835D-4AC9282BE3B4}" presName="parentText" presStyleLbl="alignNode1" presStyleIdx="2" presStyleCnt="3">
        <dgm:presLayoutVars>
          <dgm:chMax val="1"/>
          <dgm:bulletEnabled val="1"/>
        </dgm:presLayoutVars>
      </dgm:prSet>
      <dgm:spPr/>
      <dgm:t>
        <a:bodyPr/>
        <a:lstStyle/>
        <a:p>
          <a:endParaRPr lang="en-US"/>
        </a:p>
      </dgm:t>
    </dgm:pt>
    <dgm:pt modelId="{E6CC6863-45E0-4E35-BB3F-D3A8A261A5CF}" type="pres">
      <dgm:prSet presAssocID="{744819F2-A63F-4709-835D-4AC9282BE3B4}" presName="descendantText" presStyleLbl="alignAcc1" presStyleIdx="2" presStyleCnt="3">
        <dgm:presLayoutVars>
          <dgm:bulletEnabled val="1"/>
        </dgm:presLayoutVars>
      </dgm:prSet>
      <dgm:spPr/>
      <dgm:t>
        <a:bodyPr/>
        <a:lstStyle/>
        <a:p>
          <a:endParaRPr lang="en-US"/>
        </a:p>
      </dgm:t>
    </dgm:pt>
  </dgm:ptLst>
  <dgm:cxnLst>
    <dgm:cxn modelId="{131ADC2D-E51F-47B9-8B27-A0BDB4EAB578}" type="presOf" srcId="{DAE6DA54-E1C1-43B1-A765-4BD66A49F432}" destId="{C19C6C93-1B53-4270-A7E3-A64043DA3B19}" srcOrd="0" destOrd="0" presId="urn:microsoft.com/office/officeart/2005/8/layout/chevron2"/>
    <dgm:cxn modelId="{8A7AB9F0-E58D-41BA-8296-E8D9FB7C6F2D}" type="presOf" srcId="{08CC8E57-35EC-4098-93CB-C24D1AD066B2}" destId="{7C08E734-E249-4E91-8984-2BB39C807CBB}" srcOrd="0" destOrd="0" presId="urn:microsoft.com/office/officeart/2005/8/layout/chevron2"/>
    <dgm:cxn modelId="{6617E065-CA81-4727-BD9E-498E11E37AF3}" type="presOf" srcId="{3155BB9B-353F-44FC-BE2B-7A847465BFFC}" destId="{E69D5B6F-06BF-483C-BE1E-1BBD6C1ED862}" srcOrd="0" destOrd="0" presId="urn:microsoft.com/office/officeart/2005/8/layout/chevron2"/>
    <dgm:cxn modelId="{F91AA942-F9E2-4191-B873-FF9F042D9391}" type="presOf" srcId="{86E39CF6-3C4A-4F9A-B3E0-7BE8DB051CEE}" destId="{E6CC6863-45E0-4E35-BB3F-D3A8A261A5CF}" srcOrd="0" destOrd="0" presId="urn:microsoft.com/office/officeart/2005/8/layout/chevron2"/>
    <dgm:cxn modelId="{56DADB3B-15B2-44A6-99E6-E651AB9E80E0}" type="presOf" srcId="{744819F2-A63F-4709-835D-4AC9282BE3B4}" destId="{712B2097-CEF5-493D-9E1A-CB93E18AA9CD}" srcOrd="0" destOrd="0" presId="urn:microsoft.com/office/officeart/2005/8/layout/chevron2"/>
    <dgm:cxn modelId="{021DA955-3241-4650-8346-910BFA9A8F39}" srcId="{08CC8E57-35EC-4098-93CB-C24D1AD066B2}" destId="{DAE6DA54-E1C1-43B1-A765-4BD66A49F432}" srcOrd="1" destOrd="0" parTransId="{4AE084B8-E011-4A6E-B465-5F9DE217043A}" sibTransId="{98B065F0-67FD-4795-9D05-5A88D4B3407B}"/>
    <dgm:cxn modelId="{3A335F18-B9A2-404E-8075-14A753D0078A}" srcId="{DAE6DA54-E1C1-43B1-A765-4BD66A49F432}" destId="{A7FD0E6C-54D7-4955-9F45-44E7ED7FC086}" srcOrd="0" destOrd="0" parTransId="{065405B5-657C-4FB3-9FC3-E5A74289BAA3}" sibTransId="{C30EA218-F264-43C8-AA55-03E335517C18}"/>
    <dgm:cxn modelId="{29E7DA97-C288-433E-91C7-A6E363325BD6}" type="presOf" srcId="{E4FD29E9-405D-4603-954A-B88C12A9C567}" destId="{4FFE7644-F574-45AE-8765-4B28A773E8B7}" srcOrd="0" destOrd="0" presId="urn:microsoft.com/office/officeart/2005/8/layout/chevron2"/>
    <dgm:cxn modelId="{3E04CD94-4BAB-4572-BB56-999E495E727E}" type="presOf" srcId="{A7FD0E6C-54D7-4955-9F45-44E7ED7FC086}" destId="{9C0D955B-A68B-4C73-91AE-20808D040410}" srcOrd="0" destOrd="0" presId="urn:microsoft.com/office/officeart/2005/8/layout/chevron2"/>
    <dgm:cxn modelId="{5AB09EAC-DAF3-430B-B125-89C6D41173B7}" srcId="{08CC8E57-35EC-4098-93CB-C24D1AD066B2}" destId="{E4FD29E9-405D-4603-954A-B88C12A9C567}" srcOrd="0" destOrd="0" parTransId="{D00D37B0-FA5D-4CD8-BC09-53E9A6663E2C}" sibTransId="{C248AECF-A219-4C64-BA3A-43A478AC8587}"/>
    <dgm:cxn modelId="{457097E9-5CAF-41E3-A3D8-BD1478000F1F}" srcId="{E4FD29E9-405D-4603-954A-B88C12A9C567}" destId="{3155BB9B-353F-44FC-BE2B-7A847465BFFC}" srcOrd="0" destOrd="0" parTransId="{2F0B60D6-F0CC-444F-A2D1-007B3A120164}" sibTransId="{209C9A93-72A9-4FA6-841A-D636FF0A4BD5}"/>
    <dgm:cxn modelId="{7E14F5BA-7DB9-4DEF-94B6-DEFDF3388E8F}" srcId="{744819F2-A63F-4709-835D-4AC9282BE3B4}" destId="{86E39CF6-3C4A-4F9A-B3E0-7BE8DB051CEE}" srcOrd="0" destOrd="0" parTransId="{E6EAC7D8-F4E1-4D03-A683-A819D50192A4}" sibTransId="{2A71EC71-A681-4206-9129-BB9444932720}"/>
    <dgm:cxn modelId="{F9986303-BA66-40E9-8A32-45658B6285A1}" srcId="{08CC8E57-35EC-4098-93CB-C24D1AD066B2}" destId="{744819F2-A63F-4709-835D-4AC9282BE3B4}" srcOrd="2" destOrd="0" parTransId="{A4656B84-B524-409E-991C-1BDAB20A3501}" sibTransId="{FB9D6448-A02C-4434-B909-D142DAE36E0E}"/>
    <dgm:cxn modelId="{45A837F6-32C2-4E4A-8B9F-B72F35DAFB49}" type="presParOf" srcId="{7C08E734-E249-4E91-8984-2BB39C807CBB}" destId="{2A620CAE-5A69-4478-BDCA-6B9C09717229}" srcOrd="0" destOrd="0" presId="urn:microsoft.com/office/officeart/2005/8/layout/chevron2"/>
    <dgm:cxn modelId="{B39BFB0D-35AC-4247-AA72-7AF296ABBE6B}" type="presParOf" srcId="{2A620CAE-5A69-4478-BDCA-6B9C09717229}" destId="{4FFE7644-F574-45AE-8765-4B28A773E8B7}" srcOrd="0" destOrd="0" presId="urn:microsoft.com/office/officeart/2005/8/layout/chevron2"/>
    <dgm:cxn modelId="{E3F5C118-D93D-4853-8510-84AADFCFC3B3}" type="presParOf" srcId="{2A620CAE-5A69-4478-BDCA-6B9C09717229}" destId="{E69D5B6F-06BF-483C-BE1E-1BBD6C1ED862}" srcOrd="1" destOrd="0" presId="urn:microsoft.com/office/officeart/2005/8/layout/chevron2"/>
    <dgm:cxn modelId="{36C0F3AE-933C-413B-8C26-1E8B72130760}" type="presParOf" srcId="{7C08E734-E249-4E91-8984-2BB39C807CBB}" destId="{1461486D-8C89-46F1-98DF-A030446D9DD0}" srcOrd="1" destOrd="0" presId="urn:microsoft.com/office/officeart/2005/8/layout/chevron2"/>
    <dgm:cxn modelId="{7E54D73D-D959-4205-950D-085BEB71260D}" type="presParOf" srcId="{7C08E734-E249-4E91-8984-2BB39C807CBB}" destId="{45F9C57D-A2F4-4742-8D2E-E6DCB7CC3B6C}" srcOrd="2" destOrd="0" presId="urn:microsoft.com/office/officeart/2005/8/layout/chevron2"/>
    <dgm:cxn modelId="{BAE54392-1754-4165-B5A0-974B6B4736B3}" type="presParOf" srcId="{45F9C57D-A2F4-4742-8D2E-E6DCB7CC3B6C}" destId="{C19C6C93-1B53-4270-A7E3-A64043DA3B19}" srcOrd="0" destOrd="0" presId="urn:microsoft.com/office/officeart/2005/8/layout/chevron2"/>
    <dgm:cxn modelId="{D34E2ED1-3534-4608-8C14-426E0A87B959}" type="presParOf" srcId="{45F9C57D-A2F4-4742-8D2E-E6DCB7CC3B6C}" destId="{9C0D955B-A68B-4C73-91AE-20808D040410}" srcOrd="1" destOrd="0" presId="urn:microsoft.com/office/officeart/2005/8/layout/chevron2"/>
    <dgm:cxn modelId="{E3665D42-FBE0-4D43-AEBE-EA1B5F118029}" type="presParOf" srcId="{7C08E734-E249-4E91-8984-2BB39C807CBB}" destId="{1A8DB84F-BE74-428E-9A38-1375B7D1D2C0}" srcOrd="3" destOrd="0" presId="urn:microsoft.com/office/officeart/2005/8/layout/chevron2"/>
    <dgm:cxn modelId="{BD034C4D-769C-45D0-BFB9-F48862BAC3B5}" type="presParOf" srcId="{7C08E734-E249-4E91-8984-2BB39C807CBB}" destId="{BADB74E8-009F-41DC-BC37-673FB1D8F374}" srcOrd="4" destOrd="0" presId="urn:microsoft.com/office/officeart/2005/8/layout/chevron2"/>
    <dgm:cxn modelId="{225C1C72-4BF9-4445-B9D2-C8CBD959B227}" type="presParOf" srcId="{BADB74E8-009F-41DC-BC37-673FB1D8F374}" destId="{712B2097-CEF5-493D-9E1A-CB93E18AA9CD}" srcOrd="0" destOrd="0" presId="urn:microsoft.com/office/officeart/2005/8/layout/chevron2"/>
    <dgm:cxn modelId="{66D7A57A-C7B0-44B6-8EE1-727B45144FD7}" type="presParOf" srcId="{BADB74E8-009F-41DC-BC37-673FB1D8F374}" destId="{E6CC6863-45E0-4E35-BB3F-D3A8A261A5C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C28D8C3-C638-41EC-A515-FF98EE88506B}">
      <dsp:nvSpPr>
        <dsp:cNvPr id="0" name=""/>
        <dsp:cNvSpPr/>
      </dsp:nvSpPr>
      <dsp:spPr>
        <a:xfrm>
          <a:off x="2386890" y="1786404"/>
          <a:ext cx="2069101" cy="184820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Robotics/Control</a:t>
          </a:r>
          <a:endParaRPr lang="en-US" sz="2400" b="1" kern="1200" dirty="0"/>
        </a:p>
      </dsp:txBody>
      <dsp:txXfrm>
        <a:off x="2386890" y="1786404"/>
        <a:ext cx="2069101" cy="1848204"/>
      </dsp:txXfrm>
    </dsp:sp>
    <dsp:sp modelId="{8E4A0C4A-AC8A-4196-A92E-BFB9604D4F1F}">
      <dsp:nvSpPr>
        <dsp:cNvPr id="0" name=""/>
        <dsp:cNvSpPr/>
      </dsp:nvSpPr>
      <dsp:spPr>
        <a:xfrm>
          <a:off x="2743184" y="153775"/>
          <a:ext cx="1513408" cy="151340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NLP</a:t>
          </a:r>
          <a:endParaRPr lang="en-US" sz="2400" b="1" kern="1200" dirty="0"/>
        </a:p>
      </dsp:txBody>
      <dsp:txXfrm>
        <a:off x="2743184" y="153775"/>
        <a:ext cx="1513408" cy="1513408"/>
      </dsp:txXfrm>
    </dsp:sp>
    <dsp:sp modelId="{96471396-36BD-4EB7-84E0-3EFE145B6F5C}">
      <dsp:nvSpPr>
        <dsp:cNvPr id="0" name=""/>
        <dsp:cNvSpPr/>
      </dsp:nvSpPr>
      <dsp:spPr>
        <a:xfrm>
          <a:off x="4220018" y="3022399"/>
          <a:ext cx="1763393" cy="16838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Speech</a:t>
          </a:r>
          <a:endParaRPr lang="en-US" sz="2400" b="1" kern="1200" dirty="0"/>
        </a:p>
      </dsp:txBody>
      <dsp:txXfrm>
        <a:off x="4220018" y="3022399"/>
        <a:ext cx="1763393" cy="1683833"/>
      </dsp:txXfrm>
    </dsp:sp>
    <dsp:sp modelId="{17016C9E-EEFF-42AC-A28C-66F02E2DA6A0}">
      <dsp:nvSpPr>
        <dsp:cNvPr id="0" name=""/>
        <dsp:cNvSpPr/>
      </dsp:nvSpPr>
      <dsp:spPr>
        <a:xfrm>
          <a:off x="798388" y="2954802"/>
          <a:ext cx="1785050" cy="18190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Image</a:t>
          </a:r>
        </a:p>
        <a:p>
          <a:pPr lvl="0" algn="ctr" defTabSz="1066800">
            <a:lnSpc>
              <a:spcPct val="90000"/>
            </a:lnSpc>
            <a:spcBef>
              <a:spcPct val="0"/>
            </a:spcBef>
            <a:spcAft>
              <a:spcPct val="35000"/>
            </a:spcAft>
          </a:pPr>
          <a:r>
            <a:rPr lang="en-US" sz="2400" b="1" kern="1200" dirty="0" smtClean="0"/>
            <a:t>Video</a:t>
          </a:r>
          <a:endParaRPr lang="en-US" sz="2400" b="1" kern="1200" dirty="0"/>
        </a:p>
      </dsp:txBody>
      <dsp:txXfrm>
        <a:off x="798388" y="2954802"/>
        <a:ext cx="1785050" cy="181902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C28D8C3-C638-41EC-A515-FF98EE88506B}">
      <dsp:nvSpPr>
        <dsp:cNvPr id="0" name=""/>
        <dsp:cNvSpPr/>
      </dsp:nvSpPr>
      <dsp:spPr>
        <a:xfrm>
          <a:off x="2386890" y="1786404"/>
          <a:ext cx="2069101" cy="184820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Robotics/Control</a:t>
          </a:r>
          <a:endParaRPr lang="en-US" sz="2400" b="1" kern="1200" dirty="0"/>
        </a:p>
      </dsp:txBody>
      <dsp:txXfrm>
        <a:off x="2386890" y="1786404"/>
        <a:ext cx="2069101" cy="1848204"/>
      </dsp:txXfrm>
    </dsp:sp>
    <dsp:sp modelId="{8E4A0C4A-AC8A-4196-A92E-BFB9604D4F1F}">
      <dsp:nvSpPr>
        <dsp:cNvPr id="0" name=""/>
        <dsp:cNvSpPr/>
      </dsp:nvSpPr>
      <dsp:spPr>
        <a:xfrm>
          <a:off x="2639610" y="153770"/>
          <a:ext cx="1513408" cy="151340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NLP</a:t>
          </a:r>
          <a:endParaRPr lang="en-US" sz="2400" b="1" kern="1200" dirty="0"/>
        </a:p>
      </dsp:txBody>
      <dsp:txXfrm>
        <a:off x="2639610" y="153770"/>
        <a:ext cx="1513408" cy="1513408"/>
      </dsp:txXfrm>
    </dsp:sp>
    <dsp:sp modelId="{96471396-36BD-4EB7-84E0-3EFE145B6F5C}">
      <dsp:nvSpPr>
        <dsp:cNvPr id="0" name=""/>
        <dsp:cNvSpPr/>
      </dsp:nvSpPr>
      <dsp:spPr>
        <a:xfrm>
          <a:off x="4220018" y="3022399"/>
          <a:ext cx="1763393" cy="16838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Speech</a:t>
          </a:r>
          <a:endParaRPr lang="en-US" sz="2400" b="1" kern="1200" dirty="0"/>
        </a:p>
      </dsp:txBody>
      <dsp:txXfrm>
        <a:off x="4220018" y="3022399"/>
        <a:ext cx="1763393" cy="1683833"/>
      </dsp:txXfrm>
    </dsp:sp>
    <dsp:sp modelId="{17016C9E-EEFF-42AC-A28C-66F02E2DA6A0}">
      <dsp:nvSpPr>
        <dsp:cNvPr id="0" name=""/>
        <dsp:cNvSpPr/>
      </dsp:nvSpPr>
      <dsp:spPr>
        <a:xfrm>
          <a:off x="798388" y="2954802"/>
          <a:ext cx="1785050" cy="181902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Image</a:t>
          </a:r>
        </a:p>
        <a:p>
          <a:pPr lvl="0" algn="ctr" defTabSz="1066800">
            <a:lnSpc>
              <a:spcPct val="90000"/>
            </a:lnSpc>
            <a:spcBef>
              <a:spcPct val="0"/>
            </a:spcBef>
            <a:spcAft>
              <a:spcPct val="35000"/>
            </a:spcAft>
          </a:pPr>
          <a:r>
            <a:rPr lang="en-US" sz="2400" b="1" kern="1200" dirty="0" smtClean="0"/>
            <a:t>Video</a:t>
          </a:r>
          <a:endParaRPr lang="en-US" sz="2400" b="1" kern="1200" dirty="0"/>
        </a:p>
      </dsp:txBody>
      <dsp:txXfrm>
        <a:off x="798388" y="2954802"/>
        <a:ext cx="1785050" cy="181902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2A23703-5FE5-4DEE-8486-6FE463B32352}">
      <dsp:nvSpPr>
        <dsp:cNvPr id="0" name=""/>
        <dsp:cNvSpPr/>
      </dsp:nvSpPr>
      <dsp:spPr>
        <a:xfrm>
          <a:off x="0" y="0"/>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0" y="0"/>
        <a:ext cx="5268841" cy="1691640"/>
      </dsp:txXfrm>
    </dsp:sp>
    <dsp:sp modelId="{AC7F24D8-910E-4C34-B6EF-812ED74DBC59}">
      <dsp:nvSpPr>
        <dsp:cNvPr id="0" name=""/>
        <dsp:cNvSpPr/>
      </dsp:nvSpPr>
      <dsp:spPr>
        <a:xfrm>
          <a:off x="617219" y="197357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a:p>
          <a:pPr marL="228600" lvl="1" indent="-228600" algn="l" defTabSz="1066800">
            <a:lnSpc>
              <a:spcPct val="90000"/>
            </a:lnSpc>
            <a:spcBef>
              <a:spcPct val="0"/>
            </a:spcBef>
            <a:spcAft>
              <a:spcPct val="15000"/>
            </a:spcAft>
            <a:buChar char="••"/>
          </a:pPr>
          <a:r>
            <a:rPr lang="en-US" sz="2400" b="1" kern="1200" dirty="0" smtClean="0">
              <a:solidFill>
                <a:srgbClr val="FF0000"/>
              </a:solidFill>
            </a:rPr>
            <a:t>Too many cases!!!</a:t>
          </a:r>
          <a:endParaRPr lang="en-US" sz="2400" b="1" kern="1200" dirty="0"/>
        </a:p>
      </dsp:txBody>
      <dsp:txXfrm>
        <a:off x="617219" y="1973579"/>
        <a:ext cx="5278374" cy="1691640"/>
      </dsp:txXfrm>
    </dsp:sp>
    <dsp:sp modelId="{81A8B9B5-B627-4F0A-A9A4-3E3F368986CC}">
      <dsp:nvSpPr>
        <dsp:cNvPr id="0" name=""/>
        <dsp:cNvSpPr/>
      </dsp:nvSpPr>
      <dsp:spPr>
        <a:xfrm>
          <a:off x="1234439" y="3947159"/>
          <a:ext cx="6995160" cy="1691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234439" y="3947159"/>
        <a:ext cx="5278374" cy="1691640"/>
      </dsp:txXfrm>
    </dsp:sp>
    <dsp:sp modelId="{9C46225F-74E5-470E-8DD4-2C44E1317121}">
      <dsp:nvSpPr>
        <dsp:cNvPr id="0" name=""/>
        <dsp:cNvSpPr/>
      </dsp:nvSpPr>
      <dsp:spPr>
        <a:xfrm>
          <a:off x="5895594" y="1282827"/>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895594" y="1282827"/>
        <a:ext cx="1099566" cy="1099566"/>
      </dsp:txXfrm>
    </dsp:sp>
    <dsp:sp modelId="{8A99EA44-28C2-4BEB-BB8C-76A4E1275C63}">
      <dsp:nvSpPr>
        <dsp:cNvPr id="0" name=""/>
        <dsp:cNvSpPr/>
      </dsp:nvSpPr>
      <dsp:spPr>
        <a:xfrm>
          <a:off x="6512813" y="3245129"/>
          <a:ext cx="1099566" cy="1099566"/>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512813" y="3245129"/>
        <a:ext cx="1099566" cy="1099566"/>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5F7FF-592A-445C-BC52-4F4856428379}">
      <dsp:nvSpPr>
        <dsp:cNvPr id="0" name=""/>
        <dsp:cNvSpPr/>
      </dsp:nvSpPr>
      <dsp:spPr>
        <a:xfrm>
          <a:off x="-28556" y="-33401"/>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Computer </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Machine for logical and mathematical computations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1781 (Charles Babbage)</a:t>
          </a:r>
          <a:endParaRPr lang="en-US" sz="1400" b="1" kern="1200" dirty="0"/>
        </a:p>
      </dsp:txBody>
      <dsp:txXfrm>
        <a:off x="-28556" y="-33401"/>
        <a:ext cx="5212887" cy="1240536"/>
      </dsp:txXfrm>
    </dsp:sp>
    <dsp:sp modelId="{DAD1701F-F173-4887-8D6E-5D0EC1A8EFFF}">
      <dsp:nvSpPr>
        <dsp:cNvPr id="0" name=""/>
        <dsp:cNvSpPr/>
      </dsp:nvSpPr>
      <dsp:spPr>
        <a:xfrm>
          <a:off x="883941" y="1295396"/>
          <a:ext cx="6583680" cy="12405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Programming</a:t>
          </a:r>
          <a:endParaRPr lang="en-US" sz="1400" b="1" kern="1200" dirty="0"/>
        </a:p>
        <a:p>
          <a:pPr marL="114300" lvl="1" indent="-114300" algn="l" defTabSz="533400">
            <a:lnSpc>
              <a:spcPct val="90000"/>
            </a:lnSpc>
            <a:spcBef>
              <a:spcPct val="0"/>
            </a:spcBef>
            <a:spcAft>
              <a:spcPct val="15000"/>
            </a:spcAft>
            <a:buChar char="••"/>
          </a:pPr>
          <a:r>
            <a:rPr lang="en-US" sz="1200" b="1" kern="1200" dirty="0" smtClean="0"/>
            <a:t>If-else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1936 (Turing Machine)</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1945 (ENIAC)</a:t>
          </a:r>
          <a:endParaRPr lang="en-US" sz="1200" b="1" kern="1200" dirty="0"/>
        </a:p>
      </dsp:txBody>
      <dsp:txXfrm>
        <a:off x="883941" y="1295396"/>
        <a:ext cx="5225948" cy="1240535"/>
      </dsp:txXfrm>
    </dsp:sp>
    <dsp:sp modelId="{14E30993-1785-4D26-8624-49B0A16D1605}">
      <dsp:nvSpPr>
        <dsp:cNvPr id="0" name=""/>
        <dsp:cNvSpPr/>
      </dsp:nvSpPr>
      <dsp:spPr>
        <a:xfrm>
          <a:off x="1439455" y="2590799"/>
          <a:ext cx="6790144" cy="15455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t>Machine learning</a:t>
          </a:r>
          <a:endParaRPr lang="en-US" sz="1400" b="1" kern="1200" dirty="0"/>
        </a:p>
        <a:p>
          <a:pPr marL="114300" lvl="1" indent="-114300" algn="l" defTabSz="533400">
            <a:lnSpc>
              <a:spcPct val="90000"/>
            </a:lnSpc>
            <a:spcBef>
              <a:spcPct val="0"/>
            </a:spcBef>
            <a:spcAft>
              <a:spcPct val="15000"/>
            </a:spcAft>
            <a:buChar char="••"/>
          </a:pPr>
          <a:r>
            <a:rPr lang="en-US" sz="1200" b="1" i="0" kern="1200" dirty="0" smtClean="0"/>
            <a:t>1959 (Arthur </a:t>
          </a:r>
          <a:r>
            <a:rPr lang="en-US" sz="1200" b="1" i="0" kern="1200" dirty="0" err="1" smtClean="0"/>
            <a:t>Samule</a:t>
          </a:r>
          <a:r>
            <a:rPr lang="en-US" sz="1200" b="1" i="0" kern="1200" dirty="0" smtClean="0"/>
            <a:t>)</a:t>
          </a:r>
          <a:endParaRPr lang="en-US" sz="1200" b="1" kern="1200" dirty="0"/>
        </a:p>
        <a:p>
          <a:pPr marL="171450" lvl="1" indent="-171450" algn="l" defTabSz="800100">
            <a:lnSpc>
              <a:spcPct val="90000"/>
            </a:lnSpc>
            <a:spcBef>
              <a:spcPct val="0"/>
            </a:spcBef>
            <a:spcAft>
              <a:spcPct val="15000"/>
            </a:spcAft>
            <a:buChar char="••"/>
          </a:pPr>
          <a:r>
            <a:rPr lang="en-US" sz="1800" b="1" kern="1200" dirty="0" smtClean="0">
              <a:solidFill>
                <a:srgbClr val="FF0000"/>
              </a:solidFill>
            </a:rPr>
            <a:t>Hand crafted </a:t>
          </a:r>
          <a:r>
            <a:rPr lang="en-US" sz="1800" b="1" kern="1200" dirty="0" smtClean="0">
              <a:solidFill>
                <a:srgbClr val="FF0000"/>
              </a:solidFill>
            </a:rPr>
            <a:t>representations/features engineering</a:t>
          </a:r>
          <a:endParaRPr lang="en-US" sz="1800" b="1" kern="1200" dirty="0">
            <a:solidFill>
              <a:srgbClr val="FF0000"/>
            </a:solidFill>
          </a:endParaRPr>
        </a:p>
        <a:p>
          <a:pPr marL="114300" lvl="1" indent="-114300" algn="l" defTabSz="533400">
            <a:lnSpc>
              <a:spcPct val="90000"/>
            </a:lnSpc>
            <a:spcBef>
              <a:spcPct val="0"/>
            </a:spcBef>
            <a:spcAft>
              <a:spcPct val="15000"/>
            </a:spcAft>
            <a:buChar char="••"/>
          </a:pPr>
          <a:r>
            <a:rPr lang="en-US" sz="1200" b="1" kern="1200" dirty="0" smtClean="0"/>
            <a:t>Problem: clutter, pose, conditions,…etc all affect the designed features vector</a:t>
          </a:r>
          <a:endParaRPr lang="en-US" sz="1200" b="1" kern="1200" dirty="0"/>
        </a:p>
      </dsp:txBody>
      <dsp:txXfrm>
        <a:off x="1439455" y="2590799"/>
        <a:ext cx="5398321" cy="1545509"/>
      </dsp:txXfrm>
    </dsp:sp>
    <dsp:sp modelId="{D1702692-5C37-4D37-ABFC-2010A7B346AC}">
      <dsp:nvSpPr>
        <dsp:cNvPr id="0" name=""/>
        <dsp:cNvSpPr/>
      </dsp:nvSpPr>
      <dsp:spPr>
        <a:xfrm>
          <a:off x="1476966" y="4233861"/>
          <a:ext cx="6697906" cy="14597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Deep learning</a:t>
          </a:r>
          <a:endParaRPr lang="en-US" sz="1800" b="1" kern="1200" dirty="0"/>
        </a:p>
        <a:p>
          <a:pPr marL="114300" lvl="1" indent="-114300" algn="l" defTabSz="622300">
            <a:lnSpc>
              <a:spcPct val="90000"/>
            </a:lnSpc>
            <a:spcBef>
              <a:spcPct val="0"/>
            </a:spcBef>
            <a:spcAft>
              <a:spcPct val="15000"/>
            </a:spcAft>
            <a:buChar char="••"/>
          </a:pPr>
          <a:r>
            <a:rPr lang="en-US" sz="1400" b="1" kern="1200" dirty="0" smtClean="0"/>
            <a:t>1992 (Hinton </a:t>
          </a:r>
          <a:r>
            <a:rPr lang="en-US" sz="1400" b="1" kern="1200" dirty="0" err="1" smtClean="0"/>
            <a:t>Backprop</a:t>
          </a:r>
          <a:r>
            <a:rPr lang="en-US" sz="1400" b="1" kern="1200" dirty="0" smtClean="0"/>
            <a: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2006 (</a:t>
          </a:r>
          <a:r>
            <a:rPr lang="en-US" sz="1400" b="1" kern="1200" dirty="0" err="1" smtClean="0"/>
            <a:t>Hinotn</a:t>
          </a:r>
          <a:r>
            <a:rPr lang="en-US" sz="1400" b="1" kern="1200" dirty="0" smtClean="0"/>
            <a:t> DBN)</a:t>
          </a:r>
          <a:endParaRPr lang="en-US" sz="1400" b="1" kern="1200" dirty="0"/>
        </a:p>
        <a:p>
          <a:pPr marL="228600" lvl="1" indent="-228600" algn="l" defTabSz="889000">
            <a:lnSpc>
              <a:spcPct val="90000"/>
            </a:lnSpc>
            <a:spcBef>
              <a:spcPct val="0"/>
            </a:spcBef>
            <a:spcAft>
              <a:spcPct val="15000"/>
            </a:spcAft>
            <a:buChar char="••"/>
          </a:pPr>
          <a:r>
            <a:rPr lang="en-US" sz="2000" b="1" kern="1200" dirty="0" smtClean="0">
              <a:solidFill>
                <a:srgbClr val="002060"/>
              </a:solidFill>
            </a:rPr>
            <a:t>Learning representations/features</a:t>
          </a:r>
          <a:endParaRPr lang="en-US" sz="2000" b="1" kern="1200" dirty="0">
            <a:solidFill>
              <a:srgbClr val="002060"/>
            </a:solidFill>
          </a:endParaRPr>
        </a:p>
      </dsp:txBody>
      <dsp:txXfrm>
        <a:off x="1476966" y="4233861"/>
        <a:ext cx="5316618" cy="1459738"/>
      </dsp:txXfrm>
    </dsp:sp>
    <dsp:sp modelId="{7A649BD1-A986-49F2-95BB-C36260E94134}">
      <dsp:nvSpPr>
        <dsp:cNvPr id="0" name=""/>
        <dsp:cNvSpPr/>
      </dsp:nvSpPr>
      <dsp:spPr>
        <a:xfrm>
          <a:off x="6172204" y="1066799"/>
          <a:ext cx="349148" cy="565250"/>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172204" y="1066799"/>
        <a:ext cx="349148" cy="565250"/>
      </dsp:txXfrm>
    </dsp:sp>
    <dsp:sp modelId="{E1A7B83F-076B-41A7-8570-35F8C2948B79}">
      <dsp:nvSpPr>
        <dsp:cNvPr id="0" name=""/>
        <dsp:cNvSpPr/>
      </dsp:nvSpPr>
      <dsp:spPr>
        <a:xfrm>
          <a:off x="6324598" y="2209799"/>
          <a:ext cx="349148" cy="653948"/>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endParaRPr lang="en-US" sz="3400" kern="1200"/>
        </a:p>
      </dsp:txBody>
      <dsp:txXfrm>
        <a:off x="6324598" y="2209799"/>
        <a:ext cx="349148" cy="653948"/>
      </dsp:txXfrm>
    </dsp:sp>
    <dsp:sp modelId="{6600511B-B429-4156-AABF-974ED97F4142}">
      <dsp:nvSpPr>
        <dsp:cNvPr id="0" name=""/>
        <dsp:cNvSpPr/>
      </dsp:nvSpPr>
      <dsp:spPr>
        <a:xfrm>
          <a:off x="7010403" y="3962403"/>
          <a:ext cx="412850" cy="522457"/>
        </a:xfrm>
        <a:prstGeom prst="downArrow">
          <a:avLst>
            <a:gd name="adj1" fmla="val 55000"/>
            <a:gd name="adj2" fmla="val 45000"/>
          </a:avLst>
        </a:prstGeom>
        <a:solidFill>
          <a:schemeClr val="accent2">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a:t>
          </a:r>
          <a:endParaRPr lang="en-US" sz="2500" kern="1200" dirty="0"/>
        </a:p>
      </dsp:txBody>
      <dsp:txXfrm>
        <a:off x="7010403" y="3962403"/>
        <a:ext cx="412850" cy="52245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F2A9C-98E0-4806-8AB2-25648D69B18B}">
      <dsp:nvSpPr>
        <dsp:cNvPr id="0" name=""/>
        <dsp:cNvSpPr/>
      </dsp:nvSpPr>
      <dsp:spPr>
        <a:xfrm>
          <a:off x="965729" y="1556170"/>
          <a:ext cx="2827267" cy="265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Machine Learning</a:t>
          </a:r>
          <a:endParaRPr lang="en-US" sz="4200" kern="1200" dirty="0"/>
        </a:p>
      </dsp:txBody>
      <dsp:txXfrm>
        <a:off x="965729" y="1556170"/>
        <a:ext cx="2827267" cy="2659715"/>
      </dsp:txXfrm>
    </dsp:sp>
    <dsp:sp modelId="{8F7B6DCE-C93C-4905-BA8C-3F99BD919C9C}">
      <dsp:nvSpPr>
        <dsp:cNvPr id="0" name=""/>
        <dsp:cNvSpPr/>
      </dsp:nvSpPr>
      <dsp:spPr>
        <a:xfrm>
          <a:off x="1439502" y="139832"/>
          <a:ext cx="1879722" cy="16507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1">
                  <a:lumMod val="50000"/>
                </a:schemeClr>
              </a:solidFill>
            </a:rPr>
            <a:t>Unsupervised</a:t>
          </a:r>
          <a:endParaRPr lang="en-US" sz="1400" b="1" kern="1200" dirty="0">
            <a:solidFill>
              <a:schemeClr val="accent1">
                <a:lumMod val="50000"/>
              </a:schemeClr>
            </a:solidFill>
          </a:endParaRPr>
        </a:p>
      </dsp:txBody>
      <dsp:txXfrm>
        <a:off x="1439502" y="139832"/>
        <a:ext cx="1879722" cy="1650700"/>
      </dsp:txXfrm>
    </dsp:sp>
    <dsp:sp modelId="{8CA85160-8C7C-4EA1-84F2-DA4F89F71BA1}">
      <dsp:nvSpPr>
        <dsp:cNvPr id="0" name=""/>
        <dsp:cNvSpPr/>
      </dsp:nvSpPr>
      <dsp:spPr>
        <a:xfrm>
          <a:off x="3183147" y="3011733"/>
          <a:ext cx="1719433" cy="16694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3">
                  <a:lumMod val="50000"/>
                </a:schemeClr>
              </a:solidFill>
            </a:rPr>
            <a:t>Reinforcement Learning</a:t>
          </a:r>
        </a:p>
        <a:p>
          <a:pPr lvl="0" algn="ctr" defTabSz="622300">
            <a:lnSpc>
              <a:spcPct val="90000"/>
            </a:lnSpc>
            <a:spcBef>
              <a:spcPct val="0"/>
            </a:spcBef>
            <a:spcAft>
              <a:spcPct val="35000"/>
            </a:spcAft>
          </a:pPr>
          <a:r>
            <a:rPr lang="en-US" sz="1400" b="1" kern="1200" dirty="0" smtClean="0">
              <a:solidFill>
                <a:schemeClr val="accent3">
                  <a:lumMod val="50000"/>
                </a:schemeClr>
              </a:solidFill>
            </a:rPr>
            <a:t>(RL)</a:t>
          </a:r>
          <a:endParaRPr lang="en-US" sz="1400" b="1" kern="1200" dirty="0">
            <a:solidFill>
              <a:schemeClr val="accent3">
                <a:lumMod val="50000"/>
              </a:schemeClr>
            </a:solidFill>
          </a:endParaRPr>
        </a:p>
      </dsp:txBody>
      <dsp:txXfrm>
        <a:off x="3183147" y="3011733"/>
        <a:ext cx="1719433" cy="1669433"/>
      </dsp:txXfrm>
    </dsp:sp>
    <dsp:sp modelId="{DF9A3DDC-8D2B-4B8F-A80F-2550913E0621}">
      <dsp:nvSpPr>
        <dsp:cNvPr id="0" name=""/>
        <dsp:cNvSpPr/>
      </dsp:nvSpPr>
      <dsp:spPr>
        <a:xfrm>
          <a:off x="-96046" y="3009638"/>
          <a:ext cx="1623818" cy="16765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C00000"/>
              </a:solidFill>
            </a:rPr>
            <a:t>Supervised</a:t>
          </a:r>
          <a:endParaRPr lang="en-US" sz="1800" b="1" kern="1200" dirty="0">
            <a:solidFill>
              <a:srgbClr val="C00000"/>
            </a:solidFill>
          </a:endParaRPr>
        </a:p>
      </dsp:txBody>
      <dsp:txXfrm>
        <a:off x="-96046" y="3009638"/>
        <a:ext cx="1623818" cy="167650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One-one mapping: Associative</a:t>
          </a:r>
          <a:r>
            <a:rPr lang="en-US" sz="1400" kern="1200" dirty="0" smtClean="0">
              <a:sym typeface="Wingdings" pitchFamily="2" charset="2"/>
            </a:rPr>
            <a:t> </a:t>
          </a:r>
          <a:r>
            <a:rPr lang="en-US" sz="1400" b="1" u="sng" kern="1200" dirty="0" smtClean="0">
              <a:sym typeface="Wingdings" pitchFamily="2" charset="2"/>
            </a:rPr>
            <a:t>reactive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Recognize static objects</a:t>
          </a:r>
        </a:p>
        <a:p>
          <a:pPr marL="114300" lvl="1" indent="-114300" algn="l" defTabSz="622300">
            <a:lnSpc>
              <a:spcPct val="90000"/>
            </a:lnSpc>
            <a:spcBef>
              <a:spcPct val="0"/>
            </a:spcBef>
            <a:spcAft>
              <a:spcPct val="15000"/>
            </a:spcAft>
            <a:buChar char="••"/>
          </a:pPr>
          <a:r>
            <a:rPr lang="en-US" sz="1400" kern="1200" dirty="0" smtClean="0"/>
            <a:t>No integration of information, no sequence of events</a:t>
          </a:r>
        </a:p>
        <a:p>
          <a:pPr marL="114300" lvl="1" indent="-114300" algn="l" defTabSz="622300">
            <a:lnSpc>
              <a:spcPct val="90000"/>
            </a:lnSpc>
            <a:spcBef>
              <a:spcPct val="0"/>
            </a:spcBef>
            <a:spcAft>
              <a:spcPct val="15000"/>
            </a:spcAft>
            <a:buChar char="••"/>
          </a:pPr>
          <a:r>
            <a:rPr lang="en-US" sz="1400" kern="1200" dirty="0" smtClean="0"/>
            <a:t>Ex: traffic sign recognition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Prediction</a:t>
          </a:r>
          <a:endParaRPr lang="en-US" sz="16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Many-one, Many-Many mapping, </a:t>
          </a:r>
          <a:r>
            <a:rPr lang="en-US" sz="1400" b="1" u="sng" kern="1200" dirty="0" smtClean="0"/>
            <a:t>memory mode</a:t>
          </a:r>
          <a:endParaRPr lang="en-US" sz="1400" kern="1200" dirty="0" smtClean="0"/>
        </a:p>
        <a:p>
          <a:pPr marL="114300" lvl="1" indent="-114300" algn="l" defTabSz="622300">
            <a:lnSpc>
              <a:spcPct val="90000"/>
            </a:lnSpc>
            <a:spcBef>
              <a:spcPct val="0"/>
            </a:spcBef>
            <a:spcAft>
              <a:spcPct val="15000"/>
            </a:spcAft>
            <a:buChar char="••"/>
          </a:pPr>
          <a:r>
            <a:rPr lang="en-US" sz="1400" kern="1200" dirty="0" smtClean="0"/>
            <a:t>Track dynamic objects</a:t>
          </a:r>
        </a:p>
        <a:p>
          <a:pPr marL="114300" lvl="1" indent="-114300" algn="l" defTabSz="622300">
            <a:lnSpc>
              <a:spcPct val="90000"/>
            </a:lnSpc>
            <a:spcBef>
              <a:spcPct val="0"/>
            </a:spcBef>
            <a:spcAft>
              <a:spcPct val="15000"/>
            </a:spcAft>
            <a:buChar char="••"/>
          </a:pPr>
          <a:r>
            <a:rPr lang="en-US" sz="1400" kern="1200" dirty="0" smtClean="0"/>
            <a:t>Requires integration of info over time, build </a:t>
          </a:r>
          <a:r>
            <a:rPr lang="en-US" sz="1400" kern="1200" dirty="0" err="1" smtClean="0"/>
            <a:t>pdf</a:t>
          </a:r>
          <a:r>
            <a:rPr lang="en-US" sz="1400" kern="1200" dirty="0" smtClean="0"/>
            <a:t> of belief</a:t>
          </a:r>
        </a:p>
        <a:p>
          <a:pPr marL="114300" lvl="1" indent="-114300" algn="l" defTabSz="622300">
            <a:lnSpc>
              <a:spcPct val="90000"/>
            </a:lnSpc>
            <a:spcBef>
              <a:spcPct val="0"/>
            </a:spcBef>
            <a:spcAft>
              <a:spcPct val="15000"/>
            </a:spcAft>
            <a:buChar char="••"/>
          </a:pPr>
          <a:r>
            <a:rPr lang="en-US" sz="1400" kern="1200" dirty="0" smtClean="0"/>
            <a:t>Ex: predict driving actions, mapping,..etc</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Planning/</a:t>
          </a:r>
        </a:p>
        <a:p>
          <a:pPr lvl="0" algn="ctr" defTabSz="711200">
            <a:lnSpc>
              <a:spcPct val="90000"/>
            </a:lnSpc>
            <a:spcBef>
              <a:spcPct val="0"/>
            </a:spcBef>
            <a:spcAft>
              <a:spcPct val="35000"/>
            </a:spcAft>
          </a:pPr>
          <a:r>
            <a:rPr lang="en-US" sz="1600" b="1" kern="1200" dirty="0" smtClean="0"/>
            <a:t>Control</a:t>
          </a:r>
          <a:endParaRPr lang="en-US" sz="1600" b="1" kern="1200" dirty="0"/>
        </a:p>
      </dsp:txBody>
      <dsp:txXfrm rot="5400000">
        <a:off x="-288865" y="3761037"/>
        <a:ext cx="1925773" cy="1348041"/>
      </dsp:txXfrm>
    </dsp:sp>
    <dsp:sp modelId="{E6CC6863-45E0-4E35-BB3F-D3A8A261A5CF}">
      <dsp:nvSpPr>
        <dsp:cNvPr id="0" name=""/>
        <dsp:cNvSpPr/>
      </dsp:nvSpPr>
      <dsp:spPr>
        <a:xfrm rot="5400000">
          <a:off x="4152600" y="667611"/>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endParaRPr lang="en-US" sz="1400" kern="1200" dirty="0" smtClean="0">
            <a:sym typeface="Wingdings" pitchFamily="2" charset="2"/>
          </a:endParaRPr>
        </a:p>
        <a:p>
          <a:pPr marL="114300" lvl="1" indent="-114300" algn="l" defTabSz="622300">
            <a:lnSpc>
              <a:spcPct val="90000"/>
            </a:lnSpc>
            <a:spcBef>
              <a:spcPct val="0"/>
            </a:spcBef>
            <a:spcAft>
              <a:spcPct val="15000"/>
            </a:spcAft>
            <a:buChar char="••"/>
          </a:pPr>
          <a:r>
            <a:rPr lang="en-US" sz="1400" kern="1200" dirty="0" smtClean="0">
              <a:sym typeface="Wingdings" pitchFamily="2" charset="2"/>
            </a:rPr>
            <a:t>Many-one relations + adaptation of planning actions, </a:t>
          </a:r>
          <a:r>
            <a:rPr lang="en-US" sz="1400" b="1" u="sng" kern="1200" dirty="0" smtClean="0">
              <a:sym typeface="Wingdings" pitchFamily="2" charset="2"/>
            </a:rPr>
            <a:t>planning mode</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Plan actions in dynamic environment</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Requires integration over time + future planning to choose the best set of actions</a:t>
          </a:r>
        </a:p>
        <a:p>
          <a:pPr marL="114300" lvl="1" indent="-114300" algn="l" defTabSz="622300">
            <a:lnSpc>
              <a:spcPct val="90000"/>
            </a:lnSpc>
            <a:spcBef>
              <a:spcPct val="0"/>
            </a:spcBef>
            <a:spcAft>
              <a:spcPct val="15000"/>
            </a:spcAft>
            <a:buChar char="••"/>
          </a:pPr>
          <a:r>
            <a:rPr lang="en-US" sz="1400" kern="1200" dirty="0" smtClean="0">
              <a:sym typeface="Wingdings" pitchFamily="2" charset="2"/>
            </a:rPr>
            <a:t>Ex: autonomous driving (age of driving license eligibility)</a:t>
          </a:r>
        </a:p>
        <a:p>
          <a:pPr marL="57150" lvl="1" indent="-57150" algn="l" defTabSz="400050">
            <a:lnSpc>
              <a:spcPct val="90000"/>
            </a:lnSpc>
            <a:spcBef>
              <a:spcPct val="0"/>
            </a:spcBef>
            <a:spcAft>
              <a:spcPct val="15000"/>
            </a:spcAft>
            <a:buChar char="••"/>
          </a:pPr>
          <a:endParaRPr lang="en-US" sz="900" kern="1200" dirty="0" smtClean="0">
            <a:sym typeface="Wingdings" pitchFamily="2" charset="2"/>
          </a:endParaRPr>
        </a:p>
        <a:p>
          <a:pPr marL="57150" lvl="1" indent="-57150" algn="l" defTabSz="400050">
            <a:lnSpc>
              <a:spcPct val="90000"/>
            </a:lnSpc>
            <a:spcBef>
              <a:spcPct val="0"/>
            </a:spcBef>
            <a:spcAft>
              <a:spcPct val="15000"/>
            </a:spcAft>
            <a:buChar char="••"/>
          </a:pP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rot="5400000">
        <a:off x="4152600" y="667611"/>
        <a:ext cx="1251752" cy="686087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FE7644-F574-45AE-8765-4B28A773E8B7}">
      <dsp:nvSpPr>
        <dsp:cNvPr id="0" name=""/>
        <dsp:cNvSpPr/>
      </dsp:nvSpPr>
      <dsp:spPr>
        <a:xfrm rot="5400000">
          <a:off x="-288865" y="291521"/>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Perception</a:t>
          </a:r>
          <a:endParaRPr lang="en-US" sz="1600" b="1" kern="1200" dirty="0"/>
        </a:p>
      </dsp:txBody>
      <dsp:txXfrm rot="5400000">
        <a:off x="-288865" y="291521"/>
        <a:ext cx="1925773" cy="1348041"/>
      </dsp:txXfrm>
    </dsp:sp>
    <dsp:sp modelId="{E69D5B6F-06BF-483C-BE1E-1BBD6C1ED862}">
      <dsp:nvSpPr>
        <dsp:cNvPr id="0" name=""/>
        <dsp:cNvSpPr/>
      </dsp:nvSpPr>
      <dsp:spPr>
        <a:xfrm rot="5400000">
          <a:off x="4152600" y="-2801903"/>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DNN/CNN</a:t>
          </a:r>
        </a:p>
      </dsp:txBody>
      <dsp:txXfrm rot="5400000">
        <a:off x="4152600" y="-2801903"/>
        <a:ext cx="1251752" cy="6860870"/>
      </dsp:txXfrm>
    </dsp:sp>
    <dsp:sp modelId="{C19C6C93-1B53-4270-A7E3-A64043DA3B19}">
      <dsp:nvSpPr>
        <dsp:cNvPr id="0" name=""/>
        <dsp:cNvSpPr/>
      </dsp:nvSpPr>
      <dsp:spPr>
        <a:xfrm rot="5400000">
          <a:off x="-288865" y="2026279"/>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Prediction</a:t>
          </a:r>
          <a:endParaRPr lang="en-US" sz="2000" b="1" kern="1200" dirty="0"/>
        </a:p>
      </dsp:txBody>
      <dsp:txXfrm rot="5400000">
        <a:off x="-288865" y="2026279"/>
        <a:ext cx="1925773" cy="1348041"/>
      </dsp:txXfrm>
    </dsp:sp>
    <dsp:sp modelId="{9C0D955B-A68B-4C73-91AE-20808D040410}">
      <dsp:nvSpPr>
        <dsp:cNvPr id="0" name=""/>
        <dsp:cNvSpPr/>
      </dsp:nvSpPr>
      <dsp:spPr>
        <a:xfrm rot="5400000">
          <a:off x="4152600" y="-1067145"/>
          <a:ext cx="1251752"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RNN</a:t>
          </a:r>
        </a:p>
      </dsp:txBody>
      <dsp:txXfrm rot="5400000">
        <a:off x="4152600" y="-1067145"/>
        <a:ext cx="1251752" cy="6860870"/>
      </dsp:txXfrm>
    </dsp:sp>
    <dsp:sp modelId="{712B2097-CEF5-493D-9E1A-CB93E18AA9CD}">
      <dsp:nvSpPr>
        <dsp:cNvPr id="0" name=""/>
        <dsp:cNvSpPr/>
      </dsp:nvSpPr>
      <dsp:spPr>
        <a:xfrm rot="5400000">
          <a:off x="-288865" y="3761037"/>
          <a:ext cx="1925773" cy="1348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Planning/</a:t>
          </a:r>
        </a:p>
        <a:p>
          <a:pPr lvl="0" algn="ctr" defTabSz="889000">
            <a:lnSpc>
              <a:spcPct val="90000"/>
            </a:lnSpc>
            <a:spcBef>
              <a:spcPct val="0"/>
            </a:spcBef>
            <a:spcAft>
              <a:spcPct val="35000"/>
            </a:spcAft>
          </a:pPr>
          <a:r>
            <a:rPr lang="en-US" sz="2000" b="1" kern="1200" dirty="0" smtClean="0"/>
            <a:t>Control</a:t>
          </a:r>
          <a:endParaRPr lang="en-US" sz="2000" b="1" kern="1200" dirty="0"/>
        </a:p>
      </dsp:txBody>
      <dsp:txXfrm rot="5400000">
        <a:off x="-288865" y="3761037"/>
        <a:ext cx="1925773" cy="1348041"/>
      </dsp:txXfrm>
    </dsp:sp>
    <dsp:sp modelId="{E6CC6863-45E0-4E35-BB3F-D3A8A261A5CF}">
      <dsp:nvSpPr>
        <dsp:cNvPr id="0" name=""/>
        <dsp:cNvSpPr/>
      </dsp:nvSpPr>
      <dsp:spPr>
        <a:xfrm rot="5400000">
          <a:off x="4152271" y="667941"/>
          <a:ext cx="1252410" cy="68608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ym typeface="Wingdings" pitchFamily="2" charset="2"/>
            </a:rPr>
            <a:t>DRL, Imitation</a:t>
          </a:r>
        </a:p>
      </dsp:txBody>
      <dsp:txXfrm rot="5400000">
        <a:off x="4152271" y="667941"/>
        <a:ext cx="1252410" cy="68608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2124B-BDAA-4AF4-83BC-2C2FD9376524}" type="datetimeFigureOut">
              <a:rPr lang="en-US" smtClean="0"/>
              <a:pPr/>
              <a:t>2/20/2019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5E6AA5-B3DB-4C02-9660-A5F5165754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Automotive_industry" TargetMode="External"/><Relationship Id="rId3" Type="http://schemas.openxmlformats.org/officeDocument/2006/relationships/hyperlink" Target="https://en.wikipedia.org/wiki/United_States" TargetMode="External"/><Relationship Id="rId7" Type="http://schemas.openxmlformats.org/officeDocument/2006/relationships/hyperlink" Target="https://en.wikipedia.org/wiki/Transpo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Engineering" TargetMode="External"/><Relationship Id="rId5" Type="http://schemas.openxmlformats.org/officeDocument/2006/relationships/hyperlink" Target="https://en.wikipedia.org/wiki/Standards_organization" TargetMode="External"/><Relationship Id="rId10" Type="http://schemas.openxmlformats.org/officeDocument/2006/relationships/hyperlink" Target="https://en.wikipedia.org/wiki/Commercial_vehicle" TargetMode="External"/><Relationship Id="rId4" Type="http://schemas.openxmlformats.org/officeDocument/2006/relationships/hyperlink" Target="https://en.wikipedia.org/wiki/Professional_association" TargetMode="External"/><Relationship Id="rId9" Type="http://schemas.openxmlformats.org/officeDocument/2006/relationships/hyperlink" Target="https://en.wikipedia.org/wiki/Aerospa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24.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25.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Difference_engine" TargetMode="External"/><Relationship Id="rId13" Type="http://schemas.openxmlformats.org/officeDocument/2006/relationships/hyperlink" Target="https://en.wikipedia.org/wiki/Arithmetic_logic_unit" TargetMode="External"/><Relationship Id="rId18" Type="http://schemas.openxmlformats.org/officeDocument/2006/relationships/hyperlink" Target="https://en.wikipedia.org/wiki/Turing-complete" TargetMode="External"/><Relationship Id="rId26" Type="http://schemas.openxmlformats.org/officeDocument/2006/relationships/hyperlink" Target="https://en.wikipedia.org/wiki/Computer_science" TargetMode="External"/><Relationship Id="rId3" Type="http://schemas.openxmlformats.org/officeDocument/2006/relationships/hyperlink" Target="https://en.wikipedia.org/wiki/Charles_Babbage" TargetMode="External"/><Relationship Id="rId21" Type="http://schemas.openxmlformats.org/officeDocument/2006/relationships/hyperlink" Target="https://en.wikipedia.org/wiki/Stored_program" TargetMode="External"/><Relationship Id="rId7" Type="http://schemas.openxmlformats.org/officeDocument/2006/relationships/hyperlink" Target="https://en.wikipedia.org/wiki/Mechanical_computer" TargetMode="External"/><Relationship Id="rId12" Type="http://schemas.openxmlformats.org/officeDocument/2006/relationships/hyperlink" Target="https://en.wikipedia.org/wiki/Jacquard_loom" TargetMode="External"/><Relationship Id="rId17" Type="http://schemas.openxmlformats.org/officeDocument/2006/relationships/hyperlink" Target="https://en.wikipedia.org/wiki/Computer_memory" TargetMode="External"/><Relationship Id="rId25" Type="http://schemas.openxmlformats.org/officeDocument/2006/relationships/hyperlink" Target="https://en.wikipedia.org/wiki/Universal_Turing_machine" TargetMode="External"/><Relationship Id="rId2" Type="http://schemas.openxmlformats.org/officeDocument/2006/relationships/slide" Target="../slides/slide30.xml"/><Relationship Id="rId16" Type="http://schemas.openxmlformats.org/officeDocument/2006/relationships/hyperlink" Target="https://en.wikipedia.org/wiki/Program_loop" TargetMode="External"/><Relationship Id="rId20" Type="http://schemas.openxmlformats.org/officeDocument/2006/relationships/hyperlink" Target="https://en.wikipedia.org/wiki/ENIAC" TargetMode="External"/><Relationship Id="rId29" Type="http://schemas.openxmlformats.org/officeDocument/2006/relationships/hyperlink" Target="https://en.wikipedia.org/wiki/Computational_learning_theory" TargetMode="External"/><Relationship Id="rId1" Type="http://schemas.openxmlformats.org/officeDocument/2006/relationships/notesMaster" Target="../notesMasters/notesMaster1.xml"/><Relationship Id="rId6" Type="http://schemas.openxmlformats.org/officeDocument/2006/relationships/hyperlink" Target="https://en.wikipedia.org/wiki/Computer" TargetMode="External"/><Relationship Id="rId11" Type="http://schemas.openxmlformats.org/officeDocument/2006/relationships/hyperlink" Target="https://en.wikipedia.org/wiki/Loom" TargetMode="External"/><Relationship Id="rId24" Type="http://schemas.openxmlformats.org/officeDocument/2006/relationships/hyperlink" Target="https://en.wikipedia.org/wiki/Alan_Turing" TargetMode="External"/><Relationship Id="rId5" Type="http://schemas.openxmlformats.org/officeDocument/2006/relationships/hyperlink" Target="https://en.wikipedia.org/wiki/Computer_pioneer" TargetMode="External"/><Relationship Id="rId15" Type="http://schemas.openxmlformats.org/officeDocument/2006/relationships/hyperlink" Target="https://en.wikipedia.org/wiki/Conditional_branching" TargetMode="External"/><Relationship Id="rId23" Type="http://schemas.openxmlformats.org/officeDocument/2006/relationships/hyperlink" Target="https://en.wikipedia.org/wiki/J._Presper_Eckert" TargetMode="External"/><Relationship Id="rId28" Type="http://schemas.openxmlformats.org/officeDocument/2006/relationships/hyperlink" Target="https://en.wikipedia.org/wiki/Pattern_recognition" TargetMode="External"/><Relationship Id="rId10" Type="http://schemas.openxmlformats.org/officeDocument/2006/relationships/hyperlink" Target="https://en.wikipedia.org/wiki/Punched_card" TargetMode="External"/><Relationship Id="rId19" Type="http://schemas.openxmlformats.org/officeDocument/2006/relationships/hyperlink" Target="https://en.wikipedia.org/wiki/British_Government" TargetMode="External"/><Relationship Id="rId31" Type="http://schemas.openxmlformats.org/officeDocument/2006/relationships/hyperlink" Target="https://en.wikipedia.org/wiki/Arthur_Samuel" TargetMode="External"/><Relationship Id="rId4" Type="http://schemas.openxmlformats.org/officeDocument/2006/relationships/hyperlink" Target="https://en.wikipedia.org/wiki/Polymath" TargetMode="External"/><Relationship Id="rId9" Type="http://schemas.openxmlformats.org/officeDocument/2006/relationships/hyperlink" Target="https://en.wikipedia.org/wiki/Analytical_Engine" TargetMode="External"/><Relationship Id="rId14" Type="http://schemas.openxmlformats.org/officeDocument/2006/relationships/hyperlink" Target="https://en.wikipedia.org/wiki/Control_flow" TargetMode="External"/><Relationship Id="rId22" Type="http://schemas.openxmlformats.org/officeDocument/2006/relationships/hyperlink" Target="https://en.wikipedia.org/wiki/John_Mauchly" TargetMode="External"/><Relationship Id="rId27" Type="http://schemas.openxmlformats.org/officeDocument/2006/relationships/hyperlink" Target="https://en.wikipedia.org/wiki/Machine_learning" TargetMode="External"/><Relationship Id="rId30" Type="http://schemas.openxmlformats.org/officeDocument/2006/relationships/hyperlink" Target="https://en.wikipedia.org/wiki/Artificial_intellig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To be able to reconstruct, the model must have a DB of components to select from them and form the shape.</a:t>
            </a:r>
          </a:p>
          <a:p>
            <a:endParaRPr lang="en-US" b="1" dirty="0" smtClean="0"/>
          </a:p>
          <a:p>
            <a:r>
              <a:rPr lang="en-US" b="1" dirty="0" smtClean="0"/>
              <a:t>Those components are identified during the deconstruction.</a:t>
            </a:r>
          </a:p>
          <a:p>
            <a:endParaRPr lang="en-US" b="1" dirty="0" smtClean="0"/>
          </a:p>
          <a:p>
            <a:r>
              <a:rPr lang="en-US" b="1" dirty="0" smtClean="0"/>
              <a:t>This DB is just the pieces</a:t>
            </a:r>
            <a:r>
              <a:rPr lang="en-US" b="1" baseline="0" dirty="0" smtClean="0"/>
              <a:t> in the puzzle box.</a:t>
            </a:r>
            <a:endParaRPr lang="en-US" b="1" dirty="0" smtClean="0"/>
          </a:p>
          <a:p>
            <a:endParaRPr lang="en-US" dirty="0" smtClean="0"/>
          </a:p>
          <a:p>
            <a:r>
              <a:rPr lang="en-US" dirty="0" smtClean="0"/>
              <a:t>Those</a:t>
            </a:r>
            <a:r>
              <a:rPr lang="en-US" baseline="0" dirty="0" smtClean="0"/>
              <a:t> components are filters or features. The model searches for each of them in the input, if there’s a match, the component is included in the reconstruction.</a:t>
            </a:r>
          </a:p>
          <a:p>
            <a:endParaRPr lang="en-US" baseline="0" dirty="0" smtClean="0"/>
          </a:p>
          <a:p>
            <a:r>
              <a:rPr lang="en-US" baseline="0" dirty="0" smtClean="0"/>
              <a:t>In technical words, those components are the </a:t>
            </a:r>
            <a:r>
              <a:rPr lang="en-US" baseline="0" dirty="0" err="1" smtClean="0"/>
              <a:t>eigen</a:t>
            </a:r>
            <a:r>
              <a:rPr lang="en-US" baseline="0" dirty="0" smtClean="0"/>
              <a:t> or basis vectors of the input space</a:t>
            </a:r>
            <a:r>
              <a:rPr lang="en-US" baseline="0" dirty="0" smtClean="0">
                <a:sym typeface="Wingdings" pitchFamily="2" charset="2"/>
              </a:rPr>
              <a:t> like x and y in the </a:t>
            </a:r>
            <a:r>
              <a:rPr lang="en-US" baseline="0" dirty="0" err="1" smtClean="0">
                <a:sym typeface="Wingdings" pitchFamily="2" charset="2"/>
              </a:rPr>
              <a:t>cartesian</a:t>
            </a:r>
            <a:r>
              <a:rPr lang="en-US" baseline="0" dirty="0" smtClean="0">
                <a:sym typeface="Wingdings" pitchFamily="2" charset="2"/>
              </a:rPr>
              <a:t> coordinates, where all points in the 2D space can be formed from linear combinations of x and y basis vectors.</a:t>
            </a:r>
            <a:endParaRPr lang="en-US" baseline="0" dirty="0" smtClean="0"/>
          </a:p>
          <a:p>
            <a:endParaRPr lang="en-US" baseline="0" dirty="0" smtClean="0"/>
          </a:p>
          <a:p>
            <a:r>
              <a:rPr lang="en-US" baseline="0" dirty="0" smtClean="0"/>
              <a:t>Those components are the common or average patterns that are repeated in most of images</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what</a:t>
            </a:r>
            <a:r>
              <a:rPr lang="en-US" b="1" baseline="0" dirty="0" smtClean="0"/>
              <a:t> if we want to construct a different shape?</a:t>
            </a:r>
          </a:p>
          <a:p>
            <a:endParaRPr lang="en-US" b="1" baseline="0" dirty="0" smtClean="0"/>
          </a:p>
          <a:p>
            <a:r>
              <a:rPr lang="en-US" b="1" baseline="0" dirty="0" smtClean="0"/>
              <a:t>Well, the puzzle pieces are only designed for one picture.</a:t>
            </a:r>
          </a:p>
          <a:p>
            <a:endParaRPr lang="en-US" b="1" baseline="0" dirty="0" smtClean="0"/>
          </a:p>
          <a:p>
            <a:r>
              <a:rPr lang="en-US" b="1" baseline="0" dirty="0" smtClean="0"/>
              <a:t>Simply, they don’t contain the curved line pieces.</a:t>
            </a:r>
          </a:p>
        </p:txBody>
      </p:sp>
      <p:sp>
        <p:nvSpPr>
          <p:cNvPr id="4" name="Slide Number Placeholder 3"/>
          <p:cNvSpPr>
            <a:spLocks noGrp="1"/>
          </p:cNvSpPr>
          <p:nvPr>
            <p:ph type="sldNum" sz="quarter" idx="10"/>
          </p:nvPr>
        </p:nvSpPr>
        <p:spPr/>
        <p:txBody>
          <a:bodyPr/>
          <a:lstStyle/>
          <a:p>
            <a:fld id="{C0AE5A26-6375-492B-B9DF-6ED759507E60}" type="slidenum">
              <a:rPr lang="en-US" smtClean="0"/>
              <a:pPr/>
              <a:t>39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if we want a 2-pictures</a:t>
            </a:r>
            <a:r>
              <a:rPr lang="en-US" b="1" baseline="0" dirty="0" smtClean="0"/>
              <a:t> puzzle, we need to have all the pieces.</a:t>
            </a:r>
          </a:p>
          <a:p>
            <a:endParaRPr lang="en-US" b="1" baseline="0" dirty="0" smtClean="0"/>
          </a:p>
          <a:p>
            <a:r>
              <a:rPr lang="en-US" b="1" baseline="0" dirty="0" smtClean="0"/>
              <a:t>But how far can keep in our DB?</a:t>
            </a:r>
          </a:p>
          <a:p>
            <a:endParaRPr lang="en-US" b="1" baseline="0" dirty="0" smtClean="0"/>
          </a:p>
          <a:p>
            <a:r>
              <a:rPr lang="en-US" b="1" baseline="0" dirty="0" smtClean="0"/>
              <a:t>Can we keep all the pieces of all the images?</a:t>
            </a:r>
          </a:p>
          <a:p>
            <a:endParaRPr lang="en-US" b="1" baseline="0" dirty="0" smtClean="0"/>
          </a:p>
          <a:p>
            <a:r>
              <a:rPr lang="en-US" b="1" baseline="0" dirty="0" smtClean="0"/>
              <a:t>The concept of re-use can be used as above.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 able</a:t>
            </a:r>
            <a:r>
              <a:rPr lang="en-US" baseline="0" dirty="0" smtClean="0"/>
              <a:t> to reconstruct different images, the DB should contain all kinds of templates (basis vectors) that enable reconstruction</a:t>
            </a:r>
          </a:p>
          <a:p>
            <a:endParaRPr lang="en-US" baseline="0" dirty="0" smtClean="0"/>
          </a:p>
          <a:p>
            <a:r>
              <a:rPr lang="en-US" baseline="0" dirty="0" smtClean="0"/>
              <a:t>This DB is updated with every new input</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41</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 can’t have huge</a:t>
            </a:r>
            <a:r>
              <a:rPr lang="en-US" b="1" baseline="0" dirty="0" smtClean="0"/>
              <a:t> DB of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concept of re-use can be further extended to finer pieces = edges, of</a:t>
            </a:r>
            <a:r>
              <a:rPr lang="en-US" b="1" baseline="0" dirty="0" smtClean="0"/>
              <a:t> which more complicated pieces can be formed.</a:t>
            </a:r>
            <a:endParaRPr lang="en-US" b="1" dirty="0" smtClean="0"/>
          </a:p>
          <a:p>
            <a:endParaRPr lang="en-US" b="1" dirty="0" smtClean="0"/>
          </a:p>
          <a:p>
            <a:r>
              <a:rPr lang="en-US" b="1" baseline="0" dirty="0" smtClean="0"/>
              <a:t>We have to come up with min. re-usable units </a:t>
            </a:r>
            <a:r>
              <a:rPr lang="en-US" b="1" baseline="0" dirty="0" smtClean="0">
                <a:sym typeface="Wingdings" pitchFamily="2" charset="2"/>
              </a:rPr>
              <a:t> same as Lego  few units many </a:t>
            </a:r>
            <a:r>
              <a:rPr lang="en-US" b="1" baseline="0" dirty="0" err="1" smtClean="0">
                <a:sym typeface="Wingdings" pitchFamily="2" charset="2"/>
              </a:rPr>
              <a:t>shapess</a:t>
            </a:r>
            <a:endParaRPr lang="en-US" b="1" dirty="0" smtClean="0"/>
          </a:p>
          <a:p>
            <a:endParaRPr lang="en-US" dirty="0" smtClean="0"/>
          </a:p>
          <a:p>
            <a:r>
              <a:rPr lang="en-US" b="1" dirty="0" smtClean="0"/>
              <a:t>Re-usable units</a:t>
            </a:r>
            <a:r>
              <a:rPr lang="en-US" b="1" baseline="0" dirty="0" smtClean="0"/>
              <a:t> = Representations = Weights</a:t>
            </a:r>
          </a:p>
          <a:p>
            <a:endParaRPr lang="en-US" baseline="0" dirty="0" smtClean="0"/>
          </a:p>
          <a:p>
            <a:endParaRPr lang="en-US" baseline="0" dirty="0" smtClean="0"/>
          </a:p>
          <a:p>
            <a:r>
              <a:rPr lang="en-US" baseline="0" dirty="0" smtClean="0"/>
              <a:t>Same concept can be applied to SW arch.</a:t>
            </a:r>
          </a:p>
          <a:p>
            <a:r>
              <a:rPr lang="en-US" baseline="0" dirty="0" smtClean="0"/>
              <a:t>It is said that using the same concept, the min. coherent and re-usable SW components can be identified by AI!</a:t>
            </a:r>
            <a:endParaRPr lang="en-US"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42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Eigen</a:t>
            </a:r>
            <a:r>
              <a:rPr lang="en-US" b="1" baseline="0" dirty="0" smtClean="0"/>
              <a:t> faces, basis vectors, learnt from Big Data</a:t>
            </a:r>
          </a:p>
          <a:p>
            <a:r>
              <a:rPr lang="en-US" b="1" baseline="0" dirty="0" smtClean="0"/>
              <a:t>Disassemble then assemble</a:t>
            </a:r>
          </a:p>
          <a:p>
            <a:r>
              <a:rPr lang="en-US" b="1" baseline="0" dirty="0" smtClean="0"/>
              <a:t>Constrained optimization problem</a:t>
            </a:r>
            <a:r>
              <a:rPr lang="en-US" b="1" baseline="0" dirty="0" smtClean="0">
                <a:sym typeface="Wingdings" pitchFamily="2" charset="2"/>
              </a:rPr>
              <a:t> Min. Reconstruction Error, </a:t>
            </a:r>
            <a:r>
              <a:rPr lang="en-US" b="1" baseline="0" dirty="0" err="1" smtClean="0">
                <a:sym typeface="Wingdings" pitchFamily="2" charset="2"/>
              </a:rPr>
              <a:t>s.t.c</a:t>
            </a:r>
            <a:r>
              <a:rPr lang="en-US" b="1" baseline="0" dirty="0" smtClean="0">
                <a:sym typeface="Wingdings" pitchFamily="2" charset="2"/>
              </a:rPr>
              <a:t>. for all pictures</a:t>
            </a:r>
          </a:p>
          <a:p>
            <a:pPr>
              <a:buFont typeface="Wingdings"/>
              <a:buChar char="à"/>
            </a:pPr>
            <a:r>
              <a:rPr lang="en-US" b="1" baseline="0" dirty="0" smtClean="0">
                <a:sym typeface="Wingdings" pitchFamily="2" charset="2"/>
              </a:rPr>
              <a:t>This is why </a:t>
            </a:r>
            <a:r>
              <a:rPr lang="en-US" b="1" baseline="0" dirty="0" err="1" smtClean="0">
                <a:sym typeface="Wingdings" pitchFamily="2" charset="2"/>
              </a:rPr>
              <a:t>eigen</a:t>
            </a:r>
            <a:r>
              <a:rPr lang="en-US" b="1" baseline="0" dirty="0" smtClean="0">
                <a:sym typeface="Wingdings" pitchFamily="2" charset="2"/>
              </a:rPr>
              <a:t> vectors are discovered</a:t>
            </a:r>
          </a:p>
          <a:p>
            <a:pPr>
              <a:buFont typeface="Wingdings"/>
              <a:buChar char="à"/>
            </a:pPr>
            <a:r>
              <a:rPr lang="en-US" b="1" baseline="0" dirty="0" smtClean="0">
                <a:sym typeface="Wingdings" pitchFamily="2" charset="2"/>
              </a:rPr>
              <a:t>With the input data space getting larger, better natural basis vectors are discovered so it becomes </a:t>
            </a:r>
            <a:r>
              <a:rPr lang="en-US" b="1" baseline="0" dirty="0" err="1" smtClean="0">
                <a:sym typeface="Wingdings" pitchFamily="2" charset="2"/>
              </a:rPr>
              <a:t>eigen</a:t>
            </a:r>
            <a:r>
              <a:rPr lang="en-US" b="1" baseline="0" dirty="0" smtClean="0">
                <a:sym typeface="Wingdings" pitchFamily="2" charset="2"/>
              </a:rPr>
              <a:t> faces</a:t>
            </a:r>
            <a:endParaRPr lang="en-US" b="1" baseline="0" dirty="0" smtClean="0"/>
          </a:p>
          <a:p>
            <a:endParaRPr lang="en-US" dirty="0" smtClean="0"/>
          </a:p>
          <a:p>
            <a:r>
              <a:rPr lang="en-US" dirty="0" smtClean="0"/>
              <a:t>The representations are  discovering the composition of</a:t>
            </a:r>
            <a:r>
              <a:rPr lang="en-US" baseline="0" dirty="0" smtClean="0"/>
              <a:t> the input</a:t>
            </a:r>
            <a:r>
              <a:rPr lang="en-US" baseline="0" dirty="0" smtClean="0">
                <a:sym typeface="Wingdings" pitchFamily="2" charset="2"/>
              </a:rPr>
              <a:t> we will see why this happens</a:t>
            </a:r>
          </a:p>
          <a:p>
            <a:r>
              <a:rPr lang="en-US" baseline="0" dirty="0" smtClean="0">
                <a:sym typeface="Wingdings" pitchFamily="2" charset="2"/>
              </a:rPr>
              <a:t>This composition is just the Alphabet of the task at hand</a:t>
            </a:r>
          </a:p>
          <a:p>
            <a:endParaRPr lang="en-US" baseline="0" dirty="0" smtClean="0">
              <a:sym typeface="Wingdings" pitchFamily="2" charset="2"/>
            </a:endParaRPr>
          </a:p>
          <a:p>
            <a:r>
              <a:rPr lang="en-US" baseline="0" dirty="0" smtClean="0">
                <a:sym typeface="Wingdings" pitchFamily="2" charset="2"/>
              </a:rPr>
              <a:t>= The  vocabulary in NLP and text</a:t>
            </a:r>
          </a:p>
          <a:p>
            <a:r>
              <a:rPr lang="en-US" baseline="0" dirty="0" smtClean="0">
                <a:sym typeface="Wingdings" pitchFamily="2" charset="2"/>
              </a:rPr>
              <a:t>= The human parts anatomy</a:t>
            </a:r>
          </a:p>
          <a:p>
            <a:r>
              <a:rPr lang="en-US" baseline="0" dirty="0" smtClean="0">
                <a:sym typeface="Wingdings" pitchFamily="2" charset="2"/>
              </a:rPr>
              <a:t>= The chemical components</a:t>
            </a:r>
          </a:p>
          <a:p>
            <a:r>
              <a:rPr lang="en-US" baseline="0" dirty="0" smtClean="0">
                <a:sym typeface="Wingdings" pitchFamily="2" charset="2"/>
              </a:rPr>
              <a:t>= The alphabet in genomes</a:t>
            </a:r>
          </a:p>
          <a:p>
            <a:r>
              <a:rPr lang="en-US" baseline="0" dirty="0" smtClean="0">
                <a:sym typeface="Wingdings" pitchFamily="2" charset="2"/>
              </a:rPr>
              <a:t>…..</a:t>
            </a:r>
          </a:p>
          <a:p>
            <a:endParaRPr lang="en-US" baseline="0" dirty="0" smtClean="0">
              <a:sym typeface="Wingdings" pitchFamily="2" charset="2"/>
            </a:endParaRPr>
          </a:p>
          <a:p>
            <a:r>
              <a:rPr lang="en-US" baseline="0" dirty="0" smtClean="0">
                <a:sym typeface="Wingdings" pitchFamily="2" charset="2"/>
              </a:rPr>
              <a:t>Now the net knows:</a:t>
            </a:r>
          </a:p>
          <a:p>
            <a:r>
              <a:rPr lang="en-US" baseline="0" dirty="0" smtClean="0">
                <a:sym typeface="Wingdings" pitchFamily="2" charset="2"/>
              </a:rPr>
              <a:t>1- To generate different shapes, there are certain common constructs it must learn first. This happens thanks to the concept of distributed representations which allows the network to re-use the representation in different layers. So the network knows that it has to learn edges for example because it has to combine them to generate squares, and curves to generate circles in the next layer and so on.</a:t>
            </a:r>
          </a:p>
          <a:p>
            <a:pPr defTabSz="914318">
              <a:defRPr/>
            </a:pPr>
            <a:r>
              <a:rPr lang="en-US" baseline="0" dirty="0" smtClean="0">
                <a:sym typeface="Wingdings" pitchFamily="2" charset="2"/>
              </a:rPr>
              <a:t>This is obtained from the data itself and hence unsupervised.</a:t>
            </a:r>
            <a:endParaRPr lang="en-US" dirty="0" smtClean="0"/>
          </a:p>
          <a:p>
            <a:endParaRPr lang="en-US" baseline="0" dirty="0" smtClean="0">
              <a:sym typeface="Wingdings" pitchFamily="2" charset="2"/>
            </a:endParaRPr>
          </a:p>
          <a:p>
            <a:r>
              <a:rPr lang="en-US" baseline="0" dirty="0" smtClean="0">
                <a:sym typeface="Wingdings" pitchFamily="2" charset="2"/>
              </a:rPr>
              <a:t>2- Then in each deeper layer, progressively the network learns how to combine the lower layers features.</a:t>
            </a:r>
          </a:p>
          <a:p>
            <a:r>
              <a:rPr lang="en-US" baseline="0" dirty="0" smtClean="0">
                <a:sym typeface="Wingdings" pitchFamily="2" charset="2"/>
              </a:rPr>
              <a:t>Note the input layer features are called features detectors</a:t>
            </a:r>
          </a:p>
          <a:p>
            <a:r>
              <a:rPr lang="en-US" baseline="0" dirty="0" smtClean="0">
                <a:sym typeface="Wingdings" pitchFamily="2" charset="2"/>
              </a:rPr>
              <a:t> </a:t>
            </a:r>
          </a:p>
          <a:p>
            <a:r>
              <a:rPr lang="en-US" baseline="0" dirty="0" smtClean="0">
                <a:sym typeface="Wingdings" pitchFamily="2" charset="2"/>
              </a:rPr>
              <a:t>3- At the top layer, abstraction reaches the application objective itself. This layer forms an associative memory of faces for example. The combinations of those faces are the network belief of all the faces in the world.</a:t>
            </a:r>
          </a:p>
          <a:p>
            <a:endParaRPr lang="en-US" baseline="0" dirty="0" smtClean="0">
              <a:sym typeface="Wingdings" pitchFamily="2" charset="2"/>
            </a:endParaRPr>
          </a:p>
          <a:p>
            <a:r>
              <a:rPr lang="en-US" baseline="0" dirty="0" smtClean="0">
                <a:sym typeface="Wingdings" pitchFamily="2" charset="2"/>
              </a:rPr>
              <a:t>Note about network arch. Choice:</a:t>
            </a:r>
          </a:p>
          <a:p>
            <a:pPr marL="171435" indent="-171435">
              <a:buFontTx/>
              <a:buChar char="-"/>
            </a:pPr>
            <a:r>
              <a:rPr lang="en-US" baseline="0" dirty="0" smtClean="0">
                <a:sym typeface="Wingdings" pitchFamily="2" charset="2"/>
              </a:rPr>
              <a:t>1</a:t>
            </a:r>
            <a:r>
              <a:rPr lang="en-US" baseline="30000" dirty="0" smtClean="0">
                <a:sym typeface="Wingdings" pitchFamily="2" charset="2"/>
              </a:rPr>
              <a:t>st</a:t>
            </a:r>
            <a:r>
              <a:rPr lang="en-US" baseline="0" dirty="0" smtClean="0">
                <a:sym typeface="Wingdings" pitchFamily="2" charset="2"/>
              </a:rPr>
              <a:t> layer &gt;&gt; input to allow different features extraction like SIFT detectors. This layer is called features detectors and act like the eye receptive fields</a:t>
            </a:r>
          </a:p>
          <a:p>
            <a:pPr marL="171435" indent="-171435">
              <a:buFontTx/>
              <a:buChar char="-"/>
            </a:pPr>
            <a:r>
              <a:rPr lang="en-US" baseline="0" dirty="0" smtClean="0">
                <a:sym typeface="Wingdings" pitchFamily="2" charset="2"/>
              </a:rPr>
              <a:t>- Next layers of equal size (heuristic)</a:t>
            </a:r>
          </a:p>
          <a:p>
            <a:pPr marL="171435" indent="-171435">
              <a:buFontTx/>
              <a:buChar char="-"/>
            </a:pPr>
            <a:r>
              <a:rPr lang="en-US" baseline="0" dirty="0" smtClean="0">
                <a:sym typeface="Wingdings" pitchFamily="2" charset="2"/>
              </a:rPr>
              <a:t>Stop in depth when visualization (if possible) gives the task objective. For example faces.</a:t>
            </a:r>
          </a:p>
          <a:p>
            <a:endParaRPr lang="en-US" baseline="0" dirty="0" smtClean="0">
              <a:sym typeface="Wingdings" pitchFamily="2" charset="2"/>
            </a:endParaRPr>
          </a:p>
          <a:p>
            <a:r>
              <a:rPr lang="en-US" baseline="0" dirty="0" smtClean="0">
                <a:sym typeface="Wingdings" pitchFamily="2" charset="2"/>
              </a:rPr>
              <a:t>4- All this learning comes from the generative objective only. No supervision. Just learning from data. </a:t>
            </a:r>
          </a:p>
          <a:p>
            <a:endParaRPr lang="en-US" baseline="0" dirty="0" smtClean="0">
              <a:sym typeface="Wingdings" pitchFamily="2" charset="2"/>
            </a:endParaRPr>
          </a:p>
          <a:p>
            <a:r>
              <a:rPr lang="en-US" baseline="0" dirty="0" smtClean="0">
                <a:sym typeface="Wingdings" pitchFamily="2" charset="2"/>
              </a:rPr>
              <a:t>Side note:</a:t>
            </a:r>
          </a:p>
          <a:p>
            <a:r>
              <a:rPr lang="en-US" baseline="0" dirty="0" smtClean="0">
                <a:sym typeface="Wingdings" pitchFamily="2" charset="2"/>
              </a:rPr>
              <a:t>Generation or sampling from the model belief happens by adding a top layer of N-neurons = number of faces we have, then to generate, we just force all to 0 and let only = 1, then feed backward this top layer hot vector to the input and visualize what we get. Remember, this is undirected graph as we will see, so we can feed in both </a:t>
            </a:r>
            <a:r>
              <a:rPr lang="en-US" baseline="0" dirty="0" err="1" smtClean="0">
                <a:sym typeface="Wingdings" pitchFamily="2" charset="2"/>
              </a:rPr>
              <a:t>fwd</a:t>
            </a:r>
            <a:r>
              <a:rPr lang="en-US" baseline="0" dirty="0" smtClean="0">
                <a:sym typeface="Wingdings" pitchFamily="2" charset="2"/>
              </a:rPr>
              <a:t> and </a:t>
            </a:r>
            <a:r>
              <a:rPr lang="en-US" baseline="0" dirty="0" err="1" smtClean="0">
                <a:sym typeface="Wingdings" pitchFamily="2" charset="2"/>
              </a:rPr>
              <a:t>backwrd</a:t>
            </a:r>
            <a:r>
              <a:rPr lang="en-US" baseline="0" dirty="0" smtClean="0">
                <a:sym typeface="Wingdings" pitchFamily="2" charset="2"/>
              </a:rPr>
              <a:t> directions.</a:t>
            </a:r>
          </a:p>
        </p:txBody>
      </p:sp>
      <p:sp>
        <p:nvSpPr>
          <p:cNvPr id="4" name="Slide Number Placeholder 3"/>
          <p:cNvSpPr>
            <a:spLocks noGrp="1"/>
          </p:cNvSpPr>
          <p:nvPr>
            <p:ph type="sldNum" sz="quarter" idx="10"/>
          </p:nvPr>
        </p:nvSpPr>
        <p:spPr/>
        <p:txBody>
          <a:bodyPr/>
          <a:lstStyle/>
          <a:p>
            <a:fld id="{15981CA4-211E-465E-884A-658DE94C833E}" type="slidenum">
              <a:rPr lang="en-US" smtClean="0"/>
              <a:pPr/>
              <a:t>43</a:t>
            </a:fld>
            <a:endParaRPr lang="en-US"/>
          </a:p>
        </p:txBody>
      </p:sp>
    </p:spTree>
    <p:extLst>
      <p:ext uri="{BB962C8B-B14F-4D97-AF65-F5344CB8AC3E}">
        <p14:creationId xmlns="" xmlns:p14="http://schemas.microsoft.com/office/powerpoint/2010/main" val="339494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Self learning</a:t>
            </a:r>
            <a:r>
              <a:rPr lang="en-US" b="1" baseline="0" dirty="0" smtClean="0"/>
              <a:t> machines.</a:t>
            </a:r>
            <a:endParaRPr lang="en-US" b="1" dirty="0" smtClean="0"/>
          </a:p>
          <a:p>
            <a:r>
              <a:rPr lang="en-US" dirty="0" smtClean="0"/>
              <a:t>Clustering is possible.</a:t>
            </a:r>
          </a:p>
          <a:p>
            <a:r>
              <a:rPr lang="en-US" dirty="0" smtClean="0"/>
              <a:t>Between the</a:t>
            </a:r>
            <a:r>
              <a:rPr lang="en-US" baseline="0" dirty="0" smtClean="0"/>
              <a:t> lines + Flat</a:t>
            </a:r>
            <a:r>
              <a:rPr lang="en-US" baseline="0" dirty="0" smtClean="0">
                <a:sym typeface="Wingdings" pitchFamily="2" charset="2"/>
              </a:rPr>
              <a:t> Class A</a:t>
            </a:r>
          </a:p>
          <a:p>
            <a:r>
              <a:rPr lang="en-US" baseline="0" dirty="0" smtClean="0">
                <a:sym typeface="Wingdings" pitchFamily="2" charset="2"/>
              </a:rPr>
              <a:t>Outside + Tall  Class B</a:t>
            </a:r>
          </a:p>
          <a:p>
            <a:endParaRPr lang="en-US" baseline="0" dirty="0" smtClean="0">
              <a:sym typeface="Wingdings" pitchFamily="2" charset="2"/>
            </a:endParaRPr>
          </a:p>
          <a:p>
            <a:r>
              <a:rPr lang="en-US" baseline="0" dirty="0" smtClean="0">
                <a:sym typeface="Wingdings" pitchFamily="2" charset="2"/>
              </a:rPr>
              <a:t>Don’t know yet what are the names of the classes or what they represent</a:t>
            </a:r>
          </a:p>
          <a:p>
            <a:endParaRPr lang="en-US" baseline="0" dirty="0" smtClean="0">
              <a:sym typeface="Wingdings" pitchFamily="2" charset="2"/>
            </a:endParaRPr>
          </a:p>
          <a:p>
            <a:r>
              <a:rPr lang="en-US" baseline="0" dirty="0" smtClean="0">
                <a:sym typeface="Wingdings" pitchFamily="2" charset="2"/>
              </a:rPr>
              <a:t>Therefore, good features could be the road curves + flat and tall bounding boxes in the specified areas</a:t>
            </a:r>
          </a:p>
          <a:p>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8410BD2D-901F-46D4-946A-4F307A4B62C4}" type="slidenum">
              <a:rPr lang="fr-FR" smtClean="0"/>
              <a:pPr/>
              <a:t>49</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56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Recognition</a:t>
            </a:r>
          </a:p>
          <a:p>
            <a:pPr lvl="1"/>
            <a:r>
              <a:rPr lang="en-US" sz="1300" dirty="0" smtClean="0">
                <a:sym typeface="Wingdings" pitchFamily="2" charset="2"/>
              </a:rPr>
              <a:t>Until Geoff. Hinton (the father of ANN also) in 2006 in Toronto invented the DBN  Wave 1.</a:t>
            </a:r>
            <a:endParaRPr lang="en-US" sz="1300" dirty="0" smtClean="0"/>
          </a:p>
          <a:p>
            <a:pPr lvl="1"/>
            <a:r>
              <a:rPr lang="en-US" sz="1300" dirty="0" smtClean="0">
                <a:sym typeface="Wingdings" pitchFamily="2" charset="2"/>
              </a:rPr>
              <a:t>The idea is to cluster the data, and discover their </a:t>
            </a:r>
            <a:r>
              <a:rPr lang="en-US" sz="1300" dirty="0" err="1" smtClean="0">
                <a:sym typeface="Wingdings" pitchFamily="2" charset="2"/>
              </a:rPr>
              <a:t>eigen</a:t>
            </a:r>
            <a:r>
              <a:rPr lang="en-US" sz="130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pPr lvl="1"/>
            <a:r>
              <a:rPr lang="en-US" sz="1300" dirty="0" smtClean="0"/>
              <a:t>DNN/CNN</a:t>
            </a:r>
          </a:p>
          <a:p>
            <a:pPr lvl="0"/>
            <a:r>
              <a:rPr lang="en-US" b="1" dirty="0" smtClean="0"/>
              <a:t>Prediction</a:t>
            </a:r>
          </a:p>
          <a:p>
            <a:pPr lvl="1"/>
            <a:r>
              <a:rPr lang="en-US" sz="1400" dirty="0" smtClean="0">
                <a:sym typeface="Wingdings" pitchFamily="2" charset="2"/>
              </a:rPr>
              <a:t>This was followed by another wave of introducing the time factor  composition learning and recurrent NN</a:t>
            </a:r>
            <a:endParaRPr lang="en-US" sz="1400" dirty="0" smtClean="0"/>
          </a:p>
          <a:p>
            <a:pPr lvl="1"/>
            <a:r>
              <a:rPr lang="en-US" sz="1400" dirty="0" smtClean="0"/>
              <a:t>RNN/RAE/RNTN</a:t>
            </a:r>
          </a:p>
          <a:p>
            <a:pPr lvl="0"/>
            <a:r>
              <a:rPr lang="en-US" b="1" dirty="0" smtClean="0"/>
              <a:t>Planning</a:t>
            </a:r>
          </a:p>
          <a:p>
            <a:pPr lvl="1"/>
            <a:r>
              <a:rPr lang="en-US" sz="1400" dirty="0" smtClean="0">
                <a:sym typeface="Wingdings" pitchFamily="2" charset="2"/>
              </a:rPr>
              <a:t>This was followed by another wave of higher level intelligence  DL + RL</a:t>
            </a:r>
          </a:p>
          <a:p>
            <a:pPr lvl="1"/>
            <a:r>
              <a:rPr lang="en-US" sz="1400" dirty="0" smtClean="0">
                <a:sym typeface="Wingdings" pitchFamily="2" charset="2"/>
              </a:rPr>
              <a:t>RL, DQN, DRQN, DARQN</a:t>
            </a:r>
            <a:endParaRPr lang="en-US" dirty="0" smtClean="0"/>
          </a:p>
          <a:p>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57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NVIDIA DRIVE PX platform (http://www.nvidia.com/object/drive-px.html) (http://techno-stream.net/drive-px-mimics-brain-with-deep-learning/)</a:t>
            </a:r>
          </a:p>
          <a:p>
            <a:endParaRPr lang="en-US" dirty="0" smtClean="0"/>
          </a:p>
          <a:p>
            <a:r>
              <a:rPr lang="en-US" dirty="0" smtClean="0"/>
              <a:t>The application is written on top</a:t>
            </a:r>
          </a:p>
          <a:p>
            <a:r>
              <a:rPr lang="en-US" dirty="0" smtClean="0"/>
              <a:t>But for the time being, the practical</a:t>
            </a:r>
            <a:r>
              <a:rPr lang="en-US" baseline="0" dirty="0" smtClean="0"/>
              <a:t> use case is that the whole stack can be modified by the developer/researcher. Specially the DL </a:t>
            </a:r>
            <a:r>
              <a:rPr lang="en-US" baseline="0" dirty="0" err="1" smtClean="0"/>
              <a:t>framwork</a:t>
            </a:r>
            <a:r>
              <a:rPr lang="en-US" baseline="0" dirty="0" smtClean="0"/>
              <a:t> (the one before the last)</a:t>
            </a:r>
            <a:endParaRPr lang="en-US" dirty="0"/>
          </a:p>
        </p:txBody>
      </p:sp>
      <p:sp>
        <p:nvSpPr>
          <p:cNvPr id="4" name="Slide Number Placeholder 3"/>
          <p:cNvSpPr>
            <a:spLocks noGrp="1"/>
          </p:cNvSpPr>
          <p:nvPr>
            <p:ph type="sldNum" sz="quarter" idx="10"/>
          </p:nvPr>
        </p:nvSpPr>
        <p:spPr/>
        <p:txBody>
          <a:bodyPr/>
          <a:lstStyle/>
          <a:p>
            <a:fld id="{15981CA4-211E-465E-884A-658DE94C833E}" type="slidenum">
              <a:rPr lang="en-US" smtClean="0"/>
              <a:pPr/>
              <a:t>59</a:t>
            </a:fld>
            <a:endParaRPr lang="en-US"/>
          </a:p>
        </p:txBody>
      </p:sp>
    </p:spTree>
    <p:extLst>
      <p:ext uri="{BB962C8B-B14F-4D97-AF65-F5344CB8AC3E}">
        <p14:creationId xmlns="" xmlns:p14="http://schemas.microsoft.com/office/powerpoint/2010/main" val="110385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a:p>
            <a:r>
              <a:rPr lang="en-US" dirty="0" smtClean="0"/>
              <a:t>https://www.kaggle.com/competitions?sortBy=grouped&amp;group=general&amp;page=1&amp;pageSize=20</a:t>
            </a:r>
          </a:p>
          <a:p>
            <a:endParaRPr lang="en-US" dirty="0" smtClean="0"/>
          </a:p>
          <a:p>
            <a:r>
              <a:rPr lang="en-US" dirty="0" smtClean="0"/>
              <a:t>After 2 (start with </a:t>
            </a:r>
            <a:r>
              <a:rPr lang="en-US" dirty="0" err="1" smtClean="0"/>
              <a:t>Kaggle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https://www.kaggle.com/c/digit-recognizer</a:t>
            </a:r>
          </a:p>
          <a:p>
            <a:endParaRPr lang="en-US" dirty="0" smtClean="0"/>
          </a:p>
          <a:p>
            <a:r>
              <a:rPr lang="en-US" dirty="0" smtClean="0"/>
              <a:t>After 3:</a:t>
            </a:r>
          </a:p>
          <a:p>
            <a:pPr lvl="1"/>
            <a:r>
              <a:rPr lang="en-US" dirty="0" smtClean="0"/>
              <a:t>House prices prediction</a:t>
            </a:r>
          </a:p>
          <a:p>
            <a:pPr lvl="1"/>
            <a:r>
              <a:rPr lang="en-US" dirty="0" smtClean="0"/>
              <a:t>Movie reviews classifier</a:t>
            </a:r>
          </a:p>
          <a:p>
            <a:pPr lvl="1"/>
            <a:r>
              <a:rPr lang="en-US" dirty="0" smtClean="0"/>
              <a:t>Classifying newswires</a:t>
            </a:r>
          </a:p>
          <a:p>
            <a:endParaRPr lang="en-US" dirty="0" smtClean="0"/>
          </a:p>
          <a:p>
            <a:r>
              <a:rPr lang="en-US" dirty="0" err="1" smtClean="0"/>
              <a:t>Kaggle</a:t>
            </a:r>
            <a:r>
              <a:rPr lang="en-US" dirty="0" smtClean="0"/>
              <a:t> projects:</a:t>
            </a:r>
          </a:p>
          <a:p>
            <a:r>
              <a:rPr lang="en-US" dirty="0" smtClean="0"/>
              <a:t>Again</a:t>
            </a:r>
            <a:r>
              <a:rPr lang="en-US" baseline="0" dirty="0" smtClean="0"/>
              <a:t> ?:</a:t>
            </a:r>
            <a:endParaRPr lang="en-US" dirty="0" smtClean="0"/>
          </a:p>
          <a:p>
            <a:r>
              <a:rPr lang="en-US" dirty="0" smtClean="0"/>
              <a:t>	https://www.kaggle.com/c/house-prices-advanced-regression-techniques</a:t>
            </a:r>
          </a:p>
          <a:p>
            <a:r>
              <a:rPr lang="en-US" dirty="0" smtClean="0"/>
              <a:t>	https://www.kaggle.com/c/movie-review-sentiment-analysis-kernels-only</a:t>
            </a:r>
          </a:p>
          <a:p>
            <a:endParaRPr lang="en-US" dirty="0" smtClean="0"/>
          </a:p>
          <a:p>
            <a:r>
              <a:rPr lang="en-US" dirty="0" smtClean="0"/>
              <a:t>	https://www.kaggle.com/c/dont-overfit-ii</a:t>
            </a:r>
          </a:p>
          <a:p>
            <a:endParaRPr lang="en-US" dirty="0" smtClean="0"/>
          </a:p>
          <a:p>
            <a:r>
              <a:rPr lang="en-US" dirty="0" smtClean="0"/>
              <a:t>After 6,7: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https://www.kaggle.com/c/airbus-ship-detection</a:t>
            </a:r>
          </a:p>
          <a:p>
            <a:endParaRPr lang="en-US" dirty="0" smtClean="0"/>
          </a:p>
          <a:p>
            <a:r>
              <a:rPr lang="en-US" dirty="0" smtClean="0"/>
              <a:t>After 6,7,8:</a:t>
            </a:r>
          </a:p>
          <a:p>
            <a:r>
              <a:rPr lang="en-US" dirty="0" smtClean="0"/>
              <a:t>https://www.kaggle.com/c/humpback-whale-identification</a:t>
            </a:r>
          </a:p>
          <a:p>
            <a:r>
              <a:rPr lang="en-US" dirty="0" smtClean="0"/>
              <a:t>https://www.kaggle.com/c/imagenet-object-localization-challenge</a:t>
            </a:r>
          </a:p>
          <a:p>
            <a:r>
              <a:rPr lang="en-US" dirty="0" smtClean="0"/>
              <a:t>https://www.kaggle.com/c/whale-categorization-playground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https://www.kaggle.com/c/google-ai-open-images-object-detection-track</a:t>
            </a:r>
          </a:p>
          <a:p>
            <a:pPr algn="r" rtl="0"/>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5E6AA5-B3DB-4C02-9660-A5F516575490}"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10BD2D-901F-46D4-946A-4F307A4B62C4}" type="slidenum">
              <a:rPr lang="fr-FR" smtClean="0"/>
              <a:pPr/>
              <a:t>60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SAE International</a:t>
            </a:r>
            <a:r>
              <a:rPr lang="en-US" sz="1200" b="0" i="0" kern="1200" dirty="0" smtClean="0">
                <a:solidFill>
                  <a:schemeClr val="tx1"/>
                </a:solidFill>
                <a:latin typeface="+mn-lt"/>
                <a:ea typeface="+mn-ea"/>
                <a:cs typeface="+mn-cs"/>
              </a:rPr>
              <a:t>, initially established as the </a:t>
            </a:r>
            <a:r>
              <a:rPr lang="en-US" sz="1200" b="1" i="0" kern="1200" dirty="0" smtClean="0">
                <a:solidFill>
                  <a:schemeClr val="tx1"/>
                </a:solidFill>
                <a:latin typeface="+mn-lt"/>
                <a:ea typeface="+mn-ea"/>
                <a:cs typeface="+mn-cs"/>
              </a:rPr>
              <a:t>Society of Automotive Engineers</a:t>
            </a:r>
            <a:r>
              <a:rPr lang="en-US" sz="1200" b="0" i="0" kern="1200" dirty="0" smtClean="0">
                <a:solidFill>
                  <a:schemeClr val="tx1"/>
                </a:solidFill>
                <a:latin typeface="+mn-lt"/>
                <a:ea typeface="+mn-ea"/>
                <a:cs typeface="+mn-cs"/>
              </a:rPr>
              <a:t>, is a </a:t>
            </a:r>
            <a:r>
              <a:rPr lang="en-US" sz="1200" b="0" i="0" u="none" strike="noStrike" kern="1200" dirty="0" smtClean="0">
                <a:solidFill>
                  <a:schemeClr val="tx1"/>
                </a:solidFill>
                <a:latin typeface="+mn-lt"/>
                <a:ea typeface="+mn-ea"/>
                <a:cs typeface="+mn-cs"/>
                <a:hlinkClick r:id="rId3" tooltip="United States"/>
              </a:rPr>
              <a:t>U.S.</a:t>
            </a:r>
            <a:r>
              <a:rPr lang="en-US" sz="1200" b="0" i="0" kern="1200" dirty="0" smtClean="0">
                <a:solidFill>
                  <a:schemeClr val="tx1"/>
                </a:solidFill>
                <a:latin typeface="+mn-lt"/>
                <a:ea typeface="+mn-ea"/>
                <a:cs typeface="+mn-cs"/>
              </a:rPr>
              <a:t>-based, globally active </a:t>
            </a:r>
            <a:r>
              <a:rPr lang="en-US" sz="1200" b="0" i="0" u="none" strike="noStrike" kern="1200" dirty="0" smtClean="0">
                <a:solidFill>
                  <a:schemeClr val="tx1"/>
                </a:solidFill>
                <a:latin typeface="+mn-lt"/>
                <a:ea typeface="+mn-ea"/>
                <a:cs typeface="+mn-cs"/>
                <a:hlinkClick r:id="rId4" tooltip="Professional association"/>
              </a:rPr>
              <a:t>professional association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5" tooltip="Standards organization"/>
              </a:rPr>
              <a:t>standards developing organization</a:t>
            </a:r>
            <a:r>
              <a:rPr lang="en-US" sz="1200" b="0" i="0" kern="1200" dirty="0" smtClean="0">
                <a:solidFill>
                  <a:schemeClr val="tx1"/>
                </a:solidFill>
                <a:latin typeface="+mn-lt"/>
                <a:ea typeface="+mn-ea"/>
                <a:cs typeface="+mn-cs"/>
              </a:rPr>
              <a:t> for </a:t>
            </a:r>
            <a:r>
              <a:rPr lang="en-US" sz="1200" b="0" i="0" u="none" strike="noStrike" kern="1200" dirty="0" err="1" smtClean="0">
                <a:solidFill>
                  <a:schemeClr val="tx1"/>
                </a:solidFill>
                <a:latin typeface="+mn-lt"/>
                <a:ea typeface="+mn-ea"/>
                <a:cs typeface="+mn-cs"/>
                <a:hlinkClick r:id="rId6" tooltip="Engineering"/>
              </a:rPr>
              <a:t>engineering</a:t>
            </a:r>
            <a:r>
              <a:rPr lang="en-US" sz="1200" b="0" i="0" kern="1200" dirty="0" err="1" smtClean="0">
                <a:solidFill>
                  <a:schemeClr val="tx1"/>
                </a:solidFill>
                <a:latin typeface="+mn-lt"/>
                <a:ea typeface="+mn-ea"/>
                <a:cs typeface="+mn-cs"/>
              </a:rPr>
              <a:t>professionals</a:t>
            </a:r>
            <a:r>
              <a:rPr lang="en-US" sz="1200" b="0" i="0" kern="1200" dirty="0" smtClean="0">
                <a:solidFill>
                  <a:schemeClr val="tx1"/>
                </a:solidFill>
                <a:latin typeface="+mn-lt"/>
                <a:ea typeface="+mn-ea"/>
                <a:cs typeface="+mn-cs"/>
              </a:rPr>
              <a:t> in various industries. Principal emphasis is placed on </a:t>
            </a:r>
            <a:r>
              <a:rPr lang="en-US" sz="1200" b="0" i="0" u="none" strike="noStrike" kern="1200" dirty="0" smtClean="0">
                <a:solidFill>
                  <a:schemeClr val="tx1"/>
                </a:solidFill>
                <a:latin typeface="+mn-lt"/>
                <a:ea typeface="+mn-ea"/>
                <a:cs typeface="+mn-cs"/>
                <a:hlinkClick r:id="rId7" tooltip="Transport"/>
              </a:rPr>
              <a:t>transport</a:t>
            </a:r>
            <a:r>
              <a:rPr lang="en-US" sz="1200" b="0" i="0" kern="1200" dirty="0" smtClean="0">
                <a:solidFill>
                  <a:schemeClr val="tx1"/>
                </a:solidFill>
                <a:latin typeface="+mn-lt"/>
                <a:ea typeface="+mn-ea"/>
                <a:cs typeface="+mn-cs"/>
              </a:rPr>
              <a:t> industries such as </a:t>
            </a:r>
            <a:r>
              <a:rPr lang="en-US" sz="1200" b="0" i="0" u="none" strike="noStrike" kern="1200" dirty="0" smtClean="0">
                <a:solidFill>
                  <a:schemeClr val="tx1"/>
                </a:solidFill>
                <a:latin typeface="+mn-lt"/>
                <a:ea typeface="+mn-ea"/>
                <a:cs typeface="+mn-cs"/>
                <a:hlinkClick r:id="rId8" tooltip="Automotive industry"/>
              </a:rPr>
              <a:t>automotive</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9" tooltip="Aerospace"/>
              </a:rPr>
              <a:t>aerospace</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0" tooltip="Commercial vehicle"/>
              </a:rPr>
              <a:t>commercial vehicles</a:t>
            </a:r>
            <a:r>
              <a:rPr lang="en-US" sz="1200" b="0" i="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9D83443-4805-4E4A-93D4-2D71F820AF82}"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almost all AI fields, human level intelligence is almost achieved:</a:t>
            </a:r>
          </a:p>
          <a:p>
            <a:r>
              <a:rPr lang="en-US" dirty="0" smtClean="0"/>
              <a:t>Human level control Atari</a:t>
            </a:r>
            <a:r>
              <a:rPr lang="en-US" baseline="0" dirty="0" smtClean="0"/>
              <a:t> and </a:t>
            </a:r>
            <a:r>
              <a:rPr lang="en-US" baseline="0" dirty="0" err="1" smtClean="0"/>
              <a:t>AlphaGo</a:t>
            </a:r>
            <a:endParaRPr lang="en-US" baseline="0" dirty="0" smtClean="0"/>
          </a:p>
          <a:p>
            <a:r>
              <a:rPr lang="en-US" baseline="0" dirty="0" smtClean="0"/>
              <a:t>Human Recognition </a:t>
            </a:r>
            <a:r>
              <a:rPr lang="en-US" baseline="0" dirty="0" err="1" smtClean="0"/>
              <a:t>AlexNet</a:t>
            </a:r>
            <a:r>
              <a:rPr lang="en-US" baseline="0" dirty="0" smtClean="0"/>
              <a:t> and </a:t>
            </a:r>
            <a:r>
              <a:rPr lang="en-US" baseline="0" dirty="0" err="1" smtClean="0"/>
              <a:t>ImageNet</a:t>
            </a:r>
            <a:endParaRPr lang="en-US" baseline="0" dirty="0" smtClean="0"/>
          </a:p>
          <a:p>
            <a:r>
              <a:rPr lang="en-US" baseline="0" dirty="0" smtClean="0"/>
              <a:t>Human dialogue: </a:t>
            </a:r>
            <a:r>
              <a:rPr lang="en-US" baseline="0" dirty="0" err="1" smtClean="0"/>
              <a:t>Siri</a:t>
            </a:r>
            <a:endParaRPr lang="en-US" baseline="0" dirty="0" smtClean="0"/>
          </a:p>
        </p:txBody>
      </p:sp>
      <p:sp>
        <p:nvSpPr>
          <p:cNvPr id="4" name="Slide Number Placeholder 3"/>
          <p:cNvSpPr>
            <a:spLocks noGrp="1"/>
          </p:cNvSpPr>
          <p:nvPr>
            <p:ph type="sldNum" sz="quarter" idx="10"/>
          </p:nvPr>
        </p:nvSpPr>
        <p:spPr/>
        <p:txBody>
          <a:bodyPr/>
          <a:lstStyle/>
          <a:p>
            <a:fld id="{E8C845ED-19C4-4CFA-B043-92AE87BC70A7}" type="slidenum">
              <a:rPr lang="en-US" smtClean="0"/>
              <a:pPr/>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000" b="1" dirty="0" smtClean="0"/>
              <a:t>Computer</a:t>
            </a:r>
          </a:p>
          <a:p>
            <a:pPr lvl="1"/>
            <a:r>
              <a:rPr lang="en-US" sz="1800" dirty="0" smtClean="0"/>
              <a:t>Machine for logical and mathematical computations</a:t>
            </a:r>
          </a:p>
          <a:p>
            <a:pPr lvl="1"/>
            <a:r>
              <a:rPr lang="en-US" sz="1800" dirty="0" smtClean="0"/>
              <a:t>1781 (Charles Babbage)</a:t>
            </a:r>
          </a:p>
          <a:p>
            <a:pPr lvl="0"/>
            <a:r>
              <a:rPr lang="en-US" sz="1800" b="1" dirty="0" smtClean="0"/>
              <a:t>Programming</a:t>
            </a:r>
          </a:p>
          <a:p>
            <a:pPr lvl="1"/>
            <a:r>
              <a:rPr lang="en-US" sz="1600" b="1" dirty="0" smtClean="0"/>
              <a:t>If-else</a:t>
            </a:r>
          </a:p>
          <a:p>
            <a:pPr lvl="1"/>
            <a:r>
              <a:rPr lang="en-US" sz="1600" b="1" dirty="0" smtClean="0"/>
              <a:t>1936 (Turing Machine)</a:t>
            </a:r>
          </a:p>
          <a:p>
            <a:pPr lvl="1"/>
            <a:r>
              <a:rPr lang="en-US" sz="1600" b="1" dirty="0" smtClean="0"/>
              <a:t>1945 (ENIAC)</a:t>
            </a:r>
          </a:p>
          <a:p>
            <a:pPr lvl="0"/>
            <a:r>
              <a:rPr lang="en-US" sz="2000" dirty="0" smtClean="0"/>
              <a:t>Machine learning</a:t>
            </a:r>
          </a:p>
          <a:p>
            <a:pPr lvl="1"/>
            <a:r>
              <a:rPr lang="en-US" sz="1600" b="0" i="0" dirty="0" smtClean="0"/>
              <a:t>1959: Arthur </a:t>
            </a:r>
            <a:r>
              <a:rPr lang="en-US" sz="1600" b="0" i="0" dirty="0" err="1" smtClean="0"/>
              <a:t>Samule</a:t>
            </a:r>
            <a:r>
              <a:rPr lang="en-US" sz="1600" b="0" i="0" dirty="0" smtClean="0"/>
              <a:t>: "Field of study that gives computers the ability to learn without being explicitly programmed"</a:t>
            </a:r>
            <a:endParaRPr lang="en-US" sz="1600" dirty="0" smtClean="0"/>
          </a:p>
          <a:p>
            <a:pPr lvl="1"/>
            <a:r>
              <a:rPr lang="en-US" sz="1600" dirty="0" smtClean="0"/>
              <a:t>Hand crafted representations/features: Limited HW, Limited </a:t>
            </a:r>
            <a:r>
              <a:rPr lang="en-US" sz="1600" dirty="0" err="1" smtClean="0"/>
              <a:t>Algo</a:t>
            </a:r>
            <a:r>
              <a:rPr lang="en-US" sz="1600" dirty="0" smtClean="0"/>
              <a:t>, Limited data. Problem: clutter, pose, conditions,…etc all affect the designed features vector</a:t>
            </a:r>
          </a:p>
          <a:p>
            <a:pPr lvl="0"/>
            <a:r>
              <a:rPr lang="en-US" sz="2400" b="1" dirty="0" smtClean="0"/>
              <a:t>Deep learning</a:t>
            </a:r>
          </a:p>
          <a:p>
            <a:pPr lvl="1"/>
            <a:r>
              <a:rPr lang="en-US" sz="1800" dirty="0" smtClean="0"/>
              <a:t>1992 (Hinton </a:t>
            </a:r>
            <a:r>
              <a:rPr lang="en-US" sz="1800" dirty="0" err="1" smtClean="0"/>
              <a:t>Backprop</a:t>
            </a:r>
            <a:r>
              <a:rPr lang="en-US" sz="1800" dirty="0" smtClean="0"/>
              <a:t>)</a:t>
            </a:r>
          </a:p>
          <a:p>
            <a:pPr lvl="1"/>
            <a:r>
              <a:rPr lang="en-US" sz="1800" dirty="0" smtClean="0"/>
              <a:t>2006 (</a:t>
            </a:r>
            <a:r>
              <a:rPr lang="en-US" sz="1800" dirty="0" err="1" smtClean="0"/>
              <a:t>Hinotn</a:t>
            </a:r>
            <a:r>
              <a:rPr lang="en-US" sz="1800" dirty="0" smtClean="0"/>
              <a:t> DBN, Unsupervised representations)</a:t>
            </a:r>
          </a:p>
          <a:p>
            <a:endParaRPr lang="en-US" dirty="0" smtClean="0"/>
          </a:p>
          <a:p>
            <a:endParaRPr lang="en-US" dirty="0" smtClean="0"/>
          </a:p>
          <a:p>
            <a:r>
              <a:rPr lang="en-US" dirty="0" smtClean="0"/>
              <a:t>It’s </a:t>
            </a:r>
            <a:r>
              <a:rPr lang="en-US" dirty="0" err="1" smtClean="0"/>
              <a:t>surpising</a:t>
            </a:r>
            <a:r>
              <a:rPr lang="en-US" baseline="0" dirty="0" smtClean="0"/>
              <a:t> how the computer was meant to be and how it evolved.</a:t>
            </a:r>
          </a:p>
          <a:p>
            <a:r>
              <a:rPr lang="en-US" baseline="0" dirty="0" smtClean="0"/>
              <a:t>It was meant to mimic human intelligence. But we don’t even understand how our brain achieve its intelligence tasks!</a:t>
            </a:r>
          </a:p>
          <a:p>
            <a:r>
              <a:rPr lang="en-US" baseline="0" dirty="0" smtClean="0"/>
              <a:t>The evolution of traditional if=else </a:t>
            </a:r>
            <a:r>
              <a:rPr lang="en-US" baseline="0" dirty="0" err="1" smtClean="0"/>
              <a:t>prog</a:t>
            </a:r>
            <a:r>
              <a:rPr lang="en-US" baseline="0" dirty="0" smtClean="0"/>
              <a:t>. Was due to HW limitations + non availability of data</a:t>
            </a:r>
          </a:p>
          <a:p>
            <a:endParaRPr lang="en-US" baseline="0" dirty="0" smtClean="0"/>
          </a:p>
          <a:p>
            <a:r>
              <a:rPr lang="en-US" sz="1200" b="0" i="0" u="none" strike="noStrike" kern="1200" dirty="0" smtClean="0">
                <a:solidFill>
                  <a:schemeClr val="tx1"/>
                </a:solidFill>
                <a:latin typeface="+mn-lt"/>
                <a:ea typeface="+mn-ea"/>
                <a:cs typeface="+mn-cs"/>
                <a:hlinkClick r:id="rId3" tooltip="Charles Babbage"/>
              </a:rPr>
              <a:t>Charles Babbage</a:t>
            </a:r>
            <a:r>
              <a:rPr lang="en-US" sz="1200" b="0" i="0" kern="1200" dirty="0" smtClean="0">
                <a:solidFill>
                  <a:schemeClr val="tx1"/>
                </a:solidFill>
                <a:latin typeface="+mn-lt"/>
                <a:ea typeface="+mn-ea"/>
                <a:cs typeface="+mn-cs"/>
              </a:rPr>
              <a:t>, an English mechanical engineer and </a:t>
            </a:r>
            <a:r>
              <a:rPr lang="en-US" sz="1200" b="0" i="0" u="none" strike="noStrike" kern="1200" dirty="0" smtClean="0">
                <a:solidFill>
                  <a:schemeClr val="tx1"/>
                </a:solidFill>
                <a:latin typeface="+mn-lt"/>
                <a:ea typeface="+mn-ea"/>
                <a:cs typeface="+mn-cs"/>
                <a:hlinkClick r:id="rId4" tooltip="Polymath"/>
              </a:rPr>
              <a:t>polymath</a:t>
            </a:r>
            <a:r>
              <a:rPr lang="en-US" sz="1200" b="0" i="0" kern="1200" dirty="0" smtClean="0">
                <a:solidFill>
                  <a:schemeClr val="tx1"/>
                </a:solidFill>
                <a:latin typeface="+mn-lt"/>
                <a:ea typeface="+mn-ea"/>
                <a:cs typeface="+mn-cs"/>
              </a:rPr>
              <a:t>, originated the concept of a programmable computer. Considered the "</a:t>
            </a:r>
            <a:r>
              <a:rPr lang="en-US" sz="1200" b="0" i="0" u="none" strike="noStrike" kern="1200" dirty="0" smtClean="0">
                <a:solidFill>
                  <a:schemeClr val="tx1"/>
                </a:solidFill>
                <a:latin typeface="+mn-lt"/>
                <a:ea typeface="+mn-ea"/>
                <a:cs typeface="+mn-cs"/>
                <a:hlinkClick r:id="rId5" tooltip="Computer pioneer"/>
              </a:rPr>
              <a:t>father of the computer</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[14]</a:t>
            </a:r>
            <a:r>
              <a:rPr lang="en-US" sz="1200" b="0" i="0" kern="1200" dirty="0" smtClean="0">
                <a:solidFill>
                  <a:schemeClr val="tx1"/>
                </a:solidFill>
                <a:latin typeface="+mn-lt"/>
                <a:ea typeface="+mn-ea"/>
                <a:cs typeface="+mn-cs"/>
              </a:rPr>
              <a:t> he conceptualized and invented the first </a:t>
            </a:r>
            <a:r>
              <a:rPr lang="en-US" sz="1200" b="0" i="0" u="none" strike="noStrike" kern="1200" dirty="0" smtClean="0">
                <a:solidFill>
                  <a:schemeClr val="tx1"/>
                </a:solidFill>
                <a:latin typeface="+mn-lt"/>
                <a:ea typeface="+mn-ea"/>
                <a:cs typeface="+mn-cs"/>
                <a:hlinkClick r:id="rId7" tooltip="Mechanical computer"/>
              </a:rPr>
              <a:t>mechanical computer</a:t>
            </a:r>
            <a:r>
              <a:rPr lang="en-US" sz="1200" b="0" i="0" kern="1200" dirty="0" smtClean="0">
                <a:solidFill>
                  <a:schemeClr val="tx1"/>
                </a:solidFill>
                <a:latin typeface="+mn-lt"/>
                <a:ea typeface="+mn-ea"/>
                <a:cs typeface="+mn-cs"/>
              </a:rPr>
              <a:t> in the early 19th century. After working on his revolutionary </a:t>
            </a:r>
            <a:r>
              <a:rPr lang="en-US" sz="1200" b="0" i="0" u="none" strike="noStrike" kern="1200" dirty="0" smtClean="0">
                <a:solidFill>
                  <a:schemeClr val="tx1"/>
                </a:solidFill>
                <a:latin typeface="+mn-lt"/>
                <a:ea typeface="+mn-ea"/>
                <a:cs typeface="+mn-cs"/>
                <a:hlinkClick r:id="rId8" tooltip="Difference engine"/>
              </a:rPr>
              <a:t>difference engine</a:t>
            </a:r>
            <a:r>
              <a:rPr lang="en-US" sz="1200" b="0" i="0" kern="1200" dirty="0" smtClean="0">
                <a:solidFill>
                  <a:schemeClr val="tx1"/>
                </a:solidFill>
                <a:latin typeface="+mn-lt"/>
                <a:ea typeface="+mn-ea"/>
                <a:cs typeface="+mn-cs"/>
              </a:rPr>
              <a:t>, designed to aid in navigational calculations, in 1833 he realized that a much more general design, an </a:t>
            </a:r>
            <a:r>
              <a:rPr lang="en-US" sz="1200" b="0" i="0" u="none" strike="noStrike" kern="1200" dirty="0" smtClean="0">
                <a:solidFill>
                  <a:schemeClr val="tx1"/>
                </a:solidFill>
                <a:latin typeface="+mn-lt"/>
                <a:ea typeface="+mn-ea"/>
                <a:cs typeface="+mn-cs"/>
                <a:hlinkClick r:id="rId9" tooltip="Analytical Engine"/>
              </a:rPr>
              <a:t>Analytical Engine</a:t>
            </a:r>
            <a:r>
              <a:rPr lang="en-US" sz="1200" b="0" i="0" kern="1200" dirty="0" smtClean="0">
                <a:solidFill>
                  <a:schemeClr val="tx1"/>
                </a:solidFill>
                <a:latin typeface="+mn-lt"/>
                <a:ea typeface="+mn-ea"/>
                <a:cs typeface="+mn-cs"/>
              </a:rPr>
              <a:t>, was possible. The input of programs and data was to be provided to the machine via </a:t>
            </a:r>
            <a:r>
              <a:rPr lang="en-US" sz="1200" b="0" i="0" u="none" strike="noStrike" kern="1200" dirty="0" smtClean="0">
                <a:solidFill>
                  <a:schemeClr val="tx1"/>
                </a:solidFill>
                <a:latin typeface="+mn-lt"/>
                <a:ea typeface="+mn-ea"/>
                <a:cs typeface="+mn-cs"/>
                <a:hlinkClick r:id="rId10" tooltip="Punched card"/>
              </a:rPr>
              <a:t>punched cards</a:t>
            </a:r>
            <a:r>
              <a:rPr lang="en-US" sz="1200" b="0" i="0" kern="1200" dirty="0" smtClean="0">
                <a:solidFill>
                  <a:schemeClr val="tx1"/>
                </a:solidFill>
                <a:latin typeface="+mn-lt"/>
                <a:ea typeface="+mn-ea"/>
                <a:cs typeface="+mn-cs"/>
              </a:rPr>
              <a:t>, a method being used at the time to direct mechanical </a:t>
            </a:r>
            <a:r>
              <a:rPr lang="en-US" sz="1200" b="0" i="0" u="none" strike="noStrike" kern="1200" dirty="0" smtClean="0">
                <a:solidFill>
                  <a:schemeClr val="tx1"/>
                </a:solidFill>
                <a:latin typeface="+mn-lt"/>
                <a:ea typeface="+mn-ea"/>
                <a:cs typeface="+mn-cs"/>
                <a:hlinkClick r:id="rId11" tooltip="Loom"/>
              </a:rPr>
              <a:t>looms</a:t>
            </a:r>
            <a:r>
              <a:rPr lang="en-US" sz="1200" b="0" i="0" kern="1200" dirty="0" smtClean="0">
                <a:solidFill>
                  <a:schemeClr val="tx1"/>
                </a:solidFill>
                <a:latin typeface="+mn-lt"/>
                <a:ea typeface="+mn-ea"/>
                <a:cs typeface="+mn-cs"/>
              </a:rPr>
              <a:t> such as the </a:t>
            </a:r>
            <a:r>
              <a:rPr lang="en-US" sz="1200" b="0" i="0" u="none" strike="noStrike" kern="1200" dirty="0" smtClean="0">
                <a:solidFill>
                  <a:schemeClr val="tx1"/>
                </a:solidFill>
                <a:latin typeface="+mn-lt"/>
                <a:ea typeface="+mn-ea"/>
                <a:cs typeface="+mn-cs"/>
                <a:hlinkClick r:id="rId12" tooltip="Jacquard loom"/>
              </a:rPr>
              <a:t>Jacquard loom</a:t>
            </a:r>
            <a:r>
              <a:rPr lang="en-US" sz="1200" b="0" i="0" kern="1200" dirty="0" smtClean="0">
                <a:solidFill>
                  <a:schemeClr val="tx1"/>
                </a:solidFill>
                <a:latin typeface="+mn-lt"/>
                <a:ea typeface="+mn-ea"/>
                <a:cs typeface="+mn-cs"/>
              </a:rPr>
              <a:t>. For output, the machine would have a printer, a curve plotter and a bell. The machine would also be able to punch numbers onto cards to be read in later. The Engine incorporated an </a:t>
            </a:r>
            <a:r>
              <a:rPr lang="en-US" sz="1200" b="0" i="0" u="none" strike="noStrike" kern="1200" dirty="0" smtClean="0">
                <a:solidFill>
                  <a:schemeClr val="tx1"/>
                </a:solidFill>
                <a:latin typeface="+mn-lt"/>
                <a:ea typeface="+mn-ea"/>
                <a:cs typeface="+mn-cs"/>
                <a:hlinkClick r:id="rId13" tooltip="Arithmetic logic unit"/>
              </a:rPr>
              <a:t>arithmetic logic unit</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14" tooltip="Control flow"/>
              </a:rPr>
              <a:t>control flow</a:t>
            </a:r>
            <a:r>
              <a:rPr lang="en-US" sz="1200" b="0" i="0" kern="1200" dirty="0" smtClean="0">
                <a:solidFill>
                  <a:schemeClr val="tx1"/>
                </a:solidFill>
                <a:latin typeface="+mn-lt"/>
                <a:ea typeface="+mn-ea"/>
                <a:cs typeface="+mn-cs"/>
              </a:rPr>
              <a:t> in the form of </a:t>
            </a:r>
            <a:r>
              <a:rPr lang="en-US" sz="1200" b="0" i="0" u="none" strike="noStrike" kern="1200" dirty="0" smtClean="0">
                <a:solidFill>
                  <a:schemeClr val="tx1"/>
                </a:solidFill>
                <a:latin typeface="+mn-lt"/>
                <a:ea typeface="+mn-ea"/>
                <a:cs typeface="+mn-cs"/>
                <a:hlinkClick r:id="rId15" tooltip="Conditional branching"/>
              </a:rPr>
              <a:t>conditional branching</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16" tooltip="Program loop"/>
              </a:rPr>
              <a:t>loops</a:t>
            </a:r>
            <a:r>
              <a:rPr lang="en-US" sz="1200" b="0" i="0" kern="1200" dirty="0" smtClean="0">
                <a:solidFill>
                  <a:schemeClr val="tx1"/>
                </a:solidFill>
                <a:latin typeface="+mn-lt"/>
                <a:ea typeface="+mn-ea"/>
                <a:cs typeface="+mn-cs"/>
              </a:rPr>
              <a:t>, and integrated </a:t>
            </a:r>
            <a:r>
              <a:rPr lang="en-US" sz="1200" b="0" i="0" u="none" strike="noStrike" kern="1200" dirty="0" smtClean="0">
                <a:solidFill>
                  <a:schemeClr val="tx1"/>
                </a:solidFill>
                <a:latin typeface="+mn-lt"/>
                <a:ea typeface="+mn-ea"/>
                <a:cs typeface="+mn-cs"/>
                <a:hlinkClick r:id="rId17" tooltip="Computer memory"/>
              </a:rPr>
              <a:t>memory</a:t>
            </a:r>
            <a:r>
              <a:rPr lang="en-US" sz="1200" b="0" i="0" kern="1200" dirty="0" smtClean="0">
                <a:solidFill>
                  <a:schemeClr val="tx1"/>
                </a:solidFill>
                <a:latin typeface="+mn-lt"/>
                <a:ea typeface="+mn-ea"/>
                <a:cs typeface="+mn-cs"/>
              </a:rPr>
              <a:t>, making it the first design for a general-purpose computer that could be described in modern terms as </a:t>
            </a:r>
            <a:r>
              <a:rPr lang="en-US" sz="1200" b="0" i="0" u="none" strike="noStrike" kern="1200" dirty="0" smtClean="0">
                <a:solidFill>
                  <a:schemeClr val="tx1"/>
                </a:solidFill>
                <a:latin typeface="+mn-lt"/>
                <a:ea typeface="+mn-ea"/>
                <a:cs typeface="+mn-cs"/>
                <a:hlinkClick r:id="rId18" tooltip="Turing-complete"/>
              </a:rPr>
              <a:t>Turing-complete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6"/>
              </a:rPr>
              <a:t>[15][16]</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machine was about a century ahead of its time. All the parts for his machine had to be made by hand — this was a major problem for a device with thousands of parts. Eventually, the project was dissolved with the decision of the </a:t>
            </a:r>
            <a:r>
              <a:rPr lang="en-US" sz="1200" b="0" i="0" u="none" strike="noStrike" kern="1200" dirty="0" smtClean="0">
                <a:solidFill>
                  <a:schemeClr val="tx1"/>
                </a:solidFill>
                <a:latin typeface="+mn-lt"/>
                <a:ea typeface="+mn-ea"/>
                <a:cs typeface="+mn-cs"/>
                <a:hlinkClick r:id="rId19" tooltip="British Government"/>
              </a:rPr>
              <a:t>British Government</a:t>
            </a:r>
            <a:r>
              <a:rPr lang="en-US" sz="1200" b="0" i="0" kern="1200" dirty="0" smtClean="0">
                <a:solidFill>
                  <a:schemeClr val="tx1"/>
                </a:solidFill>
                <a:latin typeface="+mn-lt"/>
                <a:ea typeface="+mn-ea"/>
                <a:cs typeface="+mn-cs"/>
              </a:rPr>
              <a:t> to cease funding. Babbage's failure to complete the analytical engine can be chiefly attributed to difficulties not only of politics and financing, but also to his desire to develop an increasingly sophisticated computer and to move ahead faster than anyone else could follow. Nevertheless, his son, Henry Babbage, completed a simplified version of the analytical engine's computing unit (the </a:t>
            </a:r>
            <a:r>
              <a:rPr lang="en-US" sz="1200" b="0" i="1" kern="1200" dirty="0" smtClean="0">
                <a:solidFill>
                  <a:schemeClr val="tx1"/>
                </a:solidFill>
                <a:latin typeface="+mn-lt"/>
                <a:ea typeface="+mn-ea"/>
                <a:cs typeface="+mn-cs"/>
              </a:rPr>
              <a:t>mill</a:t>
            </a:r>
            <a:r>
              <a:rPr lang="en-US" sz="1200" b="0" i="0" kern="1200" dirty="0" smtClean="0">
                <a:solidFill>
                  <a:schemeClr val="tx1"/>
                </a:solidFill>
                <a:latin typeface="+mn-lt"/>
                <a:ea typeface="+mn-ea"/>
                <a:cs typeface="+mn-cs"/>
              </a:rPr>
              <a:t>) in 1888. He gave a successful demonstration of its use in computing tables in 1906.</a:t>
            </a:r>
          </a:p>
          <a:p>
            <a:endParaRPr lang="en-US" baseline="0" dirty="0" smtClean="0"/>
          </a:p>
          <a:p>
            <a:r>
              <a:rPr lang="en-US" sz="1200" b="0" i="0" kern="1200" dirty="0" smtClean="0">
                <a:solidFill>
                  <a:schemeClr val="tx1"/>
                </a:solidFill>
                <a:latin typeface="+mn-lt"/>
                <a:ea typeface="+mn-ea"/>
                <a:cs typeface="+mn-cs"/>
              </a:rPr>
              <a:t>The US-built </a:t>
            </a:r>
            <a:r>
              <a:rPr lang="en-US" sz="1200" b="0" i="0" u="none" strike="noStrike" kern="1200" dirty="0" smtClean="0">
                <a:solidFill>
                  <a:schemeClr val="tx1"/>
                </a:solidFill>
                <a:latin typeface="+mn-lt"/>
                <a:ea typeface="+mn-ea"/>
                <a:cs typeface="+mn-cs"/>
                <a:hlinkClick r:id="rId20" tooltip="ENIAC"/>
              </a:rPr>
              <a:t>ENIAC</a:t>
            </a:r>
            <a:r>
              <a:rPr lang="en-US" sz="1200" b="0" i="0" u="none" strike="noStrike" kern="1200" baseline="30000" dirty="0" smtClean="0">
                <a:solidFill>
                  <a:schemeClr val="tx1"/>
                </a:solidFill>
                <a:latin typeface="+mn-lt"/>
                <a:ea typeface="+mn-ea"/>
                <a:cs typeface="+mn-cs"/>
                <a:hlinkClick r:id="rId6"/>
              </a:rPr>
              <a:t>[32]</a:t>
            </a:r>
            <a:r>
              <a:rPr lang="en-US" sz="1200" b="0" i="0" kern="1200" dirty="0" smtClean="0">
                <a:solidFill>
                  <a:schemeClr val="tx1"/>
                </a:solidFill>
                <a:latin typeface="+mn-lt"/>
                <a:ea typeface="+mn-ea"/>
                <a:cs typeface="+mn-cs"/>
              </a:rPr>
              <a:t> (Electronic Numerical Integrator and Computer) was the first electronic programmable computer built in the US. Although the ENIAC was similar to the Colossus it was much faster and more flexible. Like the Colossus, a "program" on the ENIAC was defined by the states of its patch cables and switches, a far cry from the </a:t>
            </a:r>
            <a:r>
              <a:rPr lang="en-US" sz="1200" b="0" i="0" u="none" strike="noStrike" kern="1200" dirty="0" smtClean="0">
                <a:solidFill>
                  <a:schemeClr val="tx1"/>
                </a:solidFill>
                <a:latin typeface="+mn-lt"/>
                <a:ea typeface="+mn-ea"/>
                <a:cs typeface="+mn-cs"/>
                <a:hlinkClick r:id="rId21" tooltip="Stored program"/>
              </a:rPr>
              <a:t>stored program</a:t>
            </a:r>
            <a:r>
              <a:rPr lang="en-US" sz="1200" b="0" i="0" kern="1200" dirty="0" smtClean="0">
                <a:solidFill>
                  <a:schemeClr val="tx1"/>
                </a:solidFill>
                <a:latin typeface="+mn-lt"/>
                <a:ea typeface="+mn-ea"/>
                <a:cs typeface="+mn-cs"/>
              </a:rPr>
              <a:t> electronic machines that came later. Once a program was written, it had to be mechanically set into the machine with manual resetting of plugs and switches.</a:t>
            </a:r>
          </a:p>
          <a:p>
            <a:r>
              <a:rPr lang="en-US" sz="1200" b="0" i="0" kern="1200" dirty="0" smtClean="0">
                <a:solidFill>
                  <a:schemeClr val="tx1"/>
                </a:solidFill>
                <a:latin typeface="+mn-lt"/>
                <a:ea typeface="+mn-ea"/>
                <a:cs typeface="+mn-cs"/>
              </a:rPr>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sz="1200" b="0" i="0" u="none" strike="noStrike" kern="1200" dirty="0" smtClean="0">
                <a:solidFill>
                  <a:schemeClr val="tx1"/>
                </a:solidFill>
                <a:latin typeface="+mn-lt"/>
                <a:ea typeface="+mn-ea"/>
                <a:cs typeface="+mn-cs"/>
                <a:hlinkClick r:id="rId22" tooltip="John Mauchly"/>
              </a:rPr>
              <a:t>John </a:t>
            </a:r>
            <a:r>
              <a:rPr lang="en-US" sz="1200" b="0" i="0" u="none" strike="noStrike" kern="1200" dirty="0" err="1" smtClean="0">
                <a:solidFill>
                  <a:schemeClr val="tx1"/>
                </a:solidFill>
                <a:latin typeface="+mn-lt"/>
                <a:ea typeface="+mn-ea"/>
                <a:cs typeface="+mn-cs"/>
                <a:hlinkClick r:id="rId22" tooltip="John Mauchly"/>
              </a:rPr>
              <a:t>Mauchly</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3" tooltip="J. Presper Eckert"/>
              </a:rPr>
              <a:t>J. </a:t>
            </a:r>
            <a:r>
              <a:rPr lang="en-US" sz="1200" b="0" i="0" u="none" strike="noStrike" kern="1200" dirty="0" err="1" smtClean="0">
                <a:solidFill>
                  <a:schemeClr val="tx1"/>
                </a:solidFill>
                <a:latin typeface="+mn-lt"/>
                <a:ea typeface="+mn-ea"/>
                <a:cs typeface="+mn-cs"/>
                <a:hlinkClick r:id="rId23" tooltip="J. Presper Eckert"/>
              </a:rPr>
              <a:t>Presper</a:t>
            </a:r>
            <a:r>
              <a:rPr lang="en-US" sz="1200" b="0" i="0" u="none" strike="noStrike" kern="1200" dirty="0" smtClean="0">
                <a:solidFill>
                  <a:schemeClr val="tx1"/>
                </a:solidFill>
                <a:latin typeface="+mn-lt"/>
                <a:ea typeface="+mn-ea"/>
                <a:cs typeface="+mn-cs"/>
                <a:hlinkClick r:id="rId23" tooltip="J. Presper Eckert"/>
              </a:rPr>
              <a:t> Eckert</a:t>
            </a:r>
            <a:r>
              <a:rPr lang="en-US" sz="1200" b="0" i="0" kern="1200" dirty="0" smtClean="0">
                <a:solidFill>
                  <a:schemeClr val="tx1"/>
                </a:solidFill>
                <a:latin typeface="+mn-lt"/>
                <a:ea typeface="+mn-ea"/>
                <a:cs typeface="+mn-cs"/>
              </a:rPr>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sz="1200" b="0" i="0" u="none" strike="noStrike" kern="1200" baseline="30000" dirty="0" smtClean="0">
                <a:solidFill>
                  <a:schemeClr val="tx1"/>
                </a:solidFill>
                <a:latin typeface="+mn-lt"/>
                <a:ea typeface="+mn-ea"/>
                <a:cs typeface="+mn-cs"/>
                <a:hlinkClick r:id="rId6"/>
              </a:rPr>
              <a:t>[33]</a:t>
            </a:r>
            <a:endParaRPr lang="en-US" sz="1200" b="0" i="0" kern="1200" dirty="0" smtClean="0">
              <a:solidFill>
                <a:schemeClr val="tx1"/>
              </a:solidFill>
              <a:latin typeface="+mn-lt"/>
              <a:ea typeface="+mn-ea"/>
              <a:cs typeface="+mn-cs"/>
            </a:endParaRPr>
          </a:p>
          <a:p>
            <a:endParaRPr lang="en-US" baseline="0" dirty="0" smtClean="0"/>
          </a:p>
          <a:p>
            <a:endParaRPr lang="en-US" baseline="0" dirty="0" smtClean="0"/>
          </a:p>
          <a:p>
            <a:r>
              <a:rPr lang="en-US" sz="1200" b="0" i="0" kern="1200" dirty="0" smtClean="0">
                <a:solidFill>
                  <a:schemeClr val="tx1"/>
                </a:solidFill>
                <a:latin typeface="+mn-lt"/>
                <a:ea typeface="+mn-ea"/>
                <a:cs typeface="+mn-cs"/>
              </a:rPr>
              <a:t>The principle of the modern computer was proposed by </a:t>
            </a:r>
            <a:r>
              <a:rPr lang="en-US" sz="1200" b="0" i="0" u="none" strike="noStrike" kern="1200" dirty="0" smtClean="0">
                <a:solidFill>
                  <a:schemeClr val="tx1"/>
                </a:solidFill>
                <a:latin typeface="+mn-lt"/>
                <a:ea typeface="+mn-ea"/>
                <a:cs typeface="+mn-cs"/>
                <a:hlinkClick r:id="rId24" tooltip="Alan Turing"/>
              </a:rPr>
              <a:t>Alan Turing</a:t>
            </a:r>
            <a:r>
              <a:rPr lang="en-US" sz="1200" b="0" i="0" kern="1200" dirty="0" smtClean="0">
                <a:solidFill>
                  <a:schemeClr val="tx1"/>
                </a:solidFill>
                <a:latin typeface="+mn-lt"/>
                <a:ea typeface="+mn-ea"/>
                <a:cs typeface="+mn-cs"/>
              </a:rPr>
              <a:t>, in his seminal 1936 paper,</a:t>
            </a:r>
            <a:r>
              <a:rPr lang="en-US" sz="1200" b="0" i="0" u="none" strike="noStrike" kern="1200" baseline="30000" dirty="0" smtClean="0">
                <a:solidFill>
                  <a:schemeClr val="tx1"/>
                </a:solidFill>
                <a:latin typeface="+mn-lt"/>
                <a:ea typeface="+mn-ea"/>
                <a:cs typeface="+mn-cs"/>
                <a:hlinkClick r:id="rId6"/>
              </a:rPr>
              <a:t>[34]</a:t>
            </a:r>
            <a:r>
              <a:rPr lang="en-US" sz="1200" b="0" i="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On Computable Numbers</a:t>
            </a:r>
            <a:r>
              <a:rPr lang="en-US" sz="1200" b="0" i="0" kern="1200" dirty="0" smtClean="0">
                <a:solidFill>
                  <a:schemeClr val="tx1"/>
                </a:solidFill>
                <a:latin typeface="+mn-lt"/>
                <a:ea typeface="+mn-ea"/>
                <a:cs typeface="+mn-cs"/>
              </a:rPr>
              <a:t>. Turing proposed a simple device that he called "Universal Computing machine" that is later known as a </a:t>
            </a:r>
            <a:r>
              <a:rPr lang="en-US" sz="1200" b="0" i="0" u="none" strike="noStrike" kern="1200" dirty="0" smtClean="0">
                <a:solidFill>
                  <a:schemeClr val="tx1"/>
                </a:solidFill>
                <a:latin typeface="+mn-lt"/>
                <a:ea typeface="+mn-ea"/>
                <a:cs typeface="+mn-cs"/>
                <a:hlinkClick r:id="rId25" tooltip="Universal Turing machine"/>
              </a:rPr>
              <a:t>Universal Turing machine</a:t>
            </a:r>
            <a:r>
              <a:rPr lang="en-US" sz="1200" b="0" i="0" kern="1200" dirty="0" smtClean="0">
                <a:solidFill>
                  <a:schemeClr val="tx1"/>
                </a:solidFill>
                <a:latin typeface="+mn-lt"/>
                <a:ea typeface="+mn-ea"/>
                <a:cs typeface="+mn-cs"/>
              </a:rPr>
              <a:t>. He proved that such machine is capable of computing anything that is computable by executing instructions (program) stored on tape, allowing the machine to be programmable.</a:t>
            </a:r>
          </a:p>
          <a:p>
            <a:endParaRPr lang="en-US" sz="1200" b="0" i="0" kern="1200" baseline="0" dirty="0" smtClean="0">
              <a:solidFill>
                <a:schemeClr val="tx1"/>
              </a:solidFill>
              <a:latin typeface="+mn-lt"/>
              <a:ea typeface="+mn-ea"/>
              <a:cs typeface="+mn-cs"/>
            </a:endParaRPr>
          </a:p>
          <a:p>
            <a:endParaRPr lang="en-US" baseline="0" dirty="0" smtClean="0"/>
          </a:p>
          <a:p>
            <a:r>
              <a:rPr lang="en-US" sz="1200" b="1" i="0" kern="1200" dirty="0" smtClean="0">
                <a:solidFill>
                  <a:schemeClr val="tx1"/>
                </a:solidFill>
                <a:latin typeface="+mn-lt"/>
                <a:ea typeface="+mn-ea"/>
                <a:cs typeface="+mn-cs"/>
              </a:rPr>
              <a:t>Machine learning</a:t>
            </a:r>
            <a:r>
              <a:rPr lang="en-US" sz="1200" b="0" i="0" kern="1200" dirty="0" smtClean="0">
                <a:solidFill>
                  <a:schemeClr val="tx1"/>
                </a:solidFill>
                <a:latin typeface="+mn-lt"/>
                <a:ea typeface="+mn-ea"/>
                <a:cs typeface="+mn-cs"/>
              </a:rPr>
              <a:t> is a subfield of </a:t>
            </a:r>
            <a:r>
              <a:rPr lang="en-US" sz="1200" b="0" i="0" u="none" strike="noStrike" kern="1200" dirty="0" smtClean="0">
                <a:solidFill>
                  <a:schemeClr val="tx1"/>
                </a:solidFill>
                <a:latin typeface="+mn-lt"/>
                <a:ea typeface="+mn-ea"/>
                <a:cs typeface="+mn-cs"/>
                <a:hlinkClick r:id="rId26" tooltip="Computer science"/>
              </a:rPr>
              <a:t>computer science</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 that evolved from the study of </a:t>
            </a:r>
            <a:r>
              <a:rPr lang="en-US" sz="1200" b="0" i="0" u="none" strike="noStrike" kern="1200" dirty="0" smtClean="0">
                <a:solidFill>
                  <a:schemeClr val="tx1"/>
                </a:solidFill>
                <a:latin typeface="+mn-lt"/>
                <a:ea typeface="+mn-ea"/>
                <a:cs typeface="+mn-cs"/>
                <a:hlinkClick r:id="rId28" tooltip="Pattern recognition"/>
              </a:rPr>
              <a:t>pattern recognition</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29" tooltip="Computational learning theory"/>
              </a:rPr>
              <a:t>computational learning theory</a:t>
            </a:r>
            <a:r>
              <a:rPr lang="en-US" sz="1200" b="0" i="0" kern="1200" dirty="0" smtClean="0">
                <a:solidFill>
                  <a:schemeClr val="tx1"/>
                </a:solidFill>
                <a:latin typeface="+mn-lt"/>
                <a:ea typeface="+mn-ea"/>
                <a:cs typeface="+mn-cs"/>
              </a:rPr>
              <a:t> in </a:t>
            </a:r>
            <a:r>
              <a:rPr lang="en-US" sz="1200" b="0" i="0" u="none" strike="noStrike" kern="1200" dirty="0" smtClean="0">
                <a:solidFill>
                  <a:schemeClr val="tx1"/>
                </a:solidFill>
                <a:latin typeface="+mn-lt"/>
                <a:ea typeface="+mn-ea"/>
                <a:cs typeface="+mn-cs"/>
                <a:hlinkClick r:id="rId30" tooltip="Artificial intelligence"/>
              </a:rPr>
              <a:t>artificial intelligence</a:t>
            </a:r>
            <a:r>
              <a:rPr lang="en-US" sz="1200" b="0" i="0" kern="1200" dirty="0" smtClean="0">
                <a:solidFill>
                  <a:schemeClr val="tx1"/>
                </a:solidFill>
                <a:latin typeface="+mn-lt"/>
                <a:ea typeface="+mn-ea"/>
                <a:cs typeface="+mn-cs"/>
              </a:rPr>
              <a:t>.</a:t>
            </a:r>
            <a:r>
              <a:rPr lang="en-US" sz="1200" b="0" i="0" u="none" strike="noStrike" kern="1200" baseline="30000" dirty="0" smtClean="0">
                <a:solidFill>
                  <a:schemeClr val="tx1"/>
                </a:solidFill>
                <a:latin typeface="+mn-lt"/>
                <a:ea typeface="+mn-ea"/>
                <a:cs typeface="+mn-cs"/>
                <a:hlinkClick r:id="rId27"/>
              </a:rPr>
              <a:t>[1]</a:t>
            </a:r>
            <a:r>
              <a:rPr lang="en-US" sz="1200" b="0" i="0" kern="1200" dirty="0" smtClean="0">
                <a:solidFill>
                  <a:schemeClr val="tx1"/>
                </a:solidFill>
                <a:latin typeface="+mn-lt"/>
                <a:ea typeface="+mn-ea"/>
                <a:cs typeface="+mn-cs"/>
              </a:rPr>
              <a:t>In 1959, </a:t>
            </a:r>
            <a:r>
              <a:rPr lang="en-US" sz="1200" b="0" i="0" u="none" strike="noStrike" kern="1200" dirty="0" smtClean="0">
                <a:solidFill>
                  <a:schemeClr val="tx1"/>
                </a:solidFill>
                <a:latin typeface="+mn-lt"/>
                <a:ea typeface="+mn-ea"/>
                <a:cs typeface="+mn-cs"/>
                <a:hlinkClick r:id="rId31" tooltip="Arthur Samuel"/>
              </a:rPr>
              <a:t>Arthur Samuel</a:t>
            </a:r>
            <a:r>
              <a:rPr lang="en-US" sz="1200" b="0" i="0" kern="1200" dirty="0" smtClean="0">
                <a:solidFill>
                  <a:schemeClr val="tx1"/>
                </a:solidFill>
                <a:latin typeface="+mn-lt"/>
                <a:ea typeface="+mn-ea"/>
                <a:cs typeface="+mn-cs"/>
              </a:rPr>
              <a:t> defined machine learning as a "Field of study that gives computers the ability to learn without being explicitly programmed".</a:t>
            </a:r>
            <a:r>
              <a:rPr lang="en-US" sz="1200" b="0" i="0" u="none" strike="noStrike" kern="1200" baseline="30000" dirty="0" smtClean="0">
                <a:solidFill>
                  <a:schemeClr val="tx1"/>
                </a:solidFill>
                <a:latin typeface="+mn-lt"/>
                <a:ea typeface="+mn-ea"/>
                <a:cs typeface="+mn-cs"/>
                <a:hlinkClick r:id="rId27"/>
              </a:rPr>
              <a:t>[2]</a:t>
            </a:r>
            <a:endParaRPr lang="en-US" sz="1200" b="0" i="0" u="none" strike="noStrike" kern="1200" baseline="30000" dirty="0" smtClean="0">
              <a:solidFill>
                <a:schemeClr val="tx1"/>
              </a:solidFill>
              <a:latin typeface="+mn-lt"/>
              <a:ea typeface="+mn-ea"/>
              <a:cs typeface="+mn-cs"/>
            </a:endParaRPr>
          </a:p>
          <a:p>
            <a:endParaRPr lang="en-US" baseline="0" dirty="0" smtClean="0"/>
          </a:p>
          <a:p>
            <a:r>
              <a:rPr lang="en-US" baseline="0" dirty="0" smtClean="0"/>
              <a:t>With ML, the computer was enabled to observe and learn by example</a:t>
            </a:r>
            <a:r>
              <a:rPr lang="en-US" baseline="0" dirty="0" smtClean="0">
                <a:sym typeface="Wingdings" pitchFamily="2" charset="2"/>
              </a:rPr>
              <a:t> imitate</a:t>
            </a:r>
            <a:r>
              <a:rPr lang="en-US" baseline="0" dirty="0" smtClean="0"/>
              <a:t>, but from what? What to look for in the input data? Although the learning </a:t>
            </a:r>
            <a:r>
              <a:rPr lang="en-US" baseline="0" dirty="0" err="1" smtClean="0"/>
              <a:t>algo</a:t>
            </a:r>
            <a:r>
              <a:rPr lang="en-US" baseline="0" dirty="0" smtClean="0"/>
              <a:t> was good, but due to the lake of good </a:t>
            </a:r>
            <a:r>
              <a:rPr lang="en-US" baseline="0" dirty="0" err="1" smtClean="0"/>
              <a:t>algo</a:t>
            </a:r>
            <a:r>
              <a:rPr lang="en-US" baseline="0" dirty="0" smtClean="0"/>
              <a:t> to automatically extract features from data, features engineering was presented as a new field in ML. But it’s a kind of mandating how to process the data. This is not the way it goes in our brains.</a:t>
            </a:r>
          </a:p>
          <a:p>
            <a:r>
              <a:rPr lang="en-US" baseline="0" dirty="0" smtClean="0"/>
              <a:t>Also, no one learning </a:t>
            </a:r>
            <a:r>
              <a:rPr lang="en-US" baseline="0" dirty="0" err="1" smtClean="0"/>
              <a:t>algo</a:t>
            </a:r>
            <a:r>
              <a:rPr lang="en-US" baseline="0" dirty="0" smtClean="0">
                <a:sym typeface="Wingdings" pitchFamily="2" charset="2"/>
              </a:rPr>
              <a:t> multiple due to features engineering</a:t>
            </a:r>
          </a:p>
          <a:p>
            <a:r>
              <a:rPr lang="en-US" baseline="0" dirty="0" smtClean="0">
                <a:sym typeface="Wingdings" pitchFamily="2" charset="2"/>
              </a:rPr>
              <a:t>But how our brain works? No body knows for sure. Just a rough picture: neurons + </a:t>
            </a:r>
            <a:r>
              <a:rPr lang="en-US" baseline="0" dirty="0" err="1" smtClean="0">
                <a:sym typeface="Wingdings" pitchFamily="2" charset="2"/>
              </a:rPr>
              <a:t>synapsis</a:t>
            </a:r>
            <a:r>
              <a:rPr lang="en-US" baseline="0" dirty="0" smtClean="0">
                <a:sym typeface="Wingdings" pitchFamily="2" charset="2"/>
              </a:rPr>
              <a:t> (connecting conductors) = Neural Net</a:t>
            </a:r>
          </a:p>
          <a:p>
            <a:r>
              <a:rPr lang="en-US" baseline="0" dirty="0" smtClean="0">
                <a:sym typeface="Wingdings" pitchFamily="2" charset="2"/>
              </a:rPr>
              <a:t>How to mimic = ANN: </a:t>
            </a:r>
            <a:r>
              <a:rPr lang="en-US" baseline="0" dirty="0" err="1" smtClean="0">
                <a:sym typeface="Wingdings" pitchFamily="2" charset="2"/>
              </a:rPr>
              <a:t>Artifical</a:t>
            </a:r>
            <a:r>
              <a:rPr lang="en-US" baseline="0" dirty="0" smtClean="0">
                <a:sym typeface="Wingdings" pitchFamily="2" charset="2"/>
              </a:rPr>
              <a:t> neurons + Weights (=</a:t>
            </a:r>
            <a:r>
              <a:rPr lang="en-US" baseline="0" dirty="0" err="1" smtClean="0">
                <a:sym typeface="Wingdings" pitchFamily="2" charset="2"/>
              </a:rPr>
              <a:t>synapsis</a:t>
            </a:r>
            <a:r>
              <a:rPr lang="en-US" baseline="0" dirty="0" smtClean="0">
                <a:sym typeface="Wingdings" pitchFamily="2" charset="2"/>
              </a:rPr>
              <a:t>). Rough approx. Rough non-linearity.</a:t>
            </a:r>
          </a:p>
          <a:p>
            <a:r>
              <a:rPr lang="en-US" baseline="0" dirty="0" smtClean="0">
                <a:sym typeface="Wingdings" pitchFamily="2" charset="2"/>
              </a:rPr>
              <a:t>Deep Learning is here for rescue. ANN were there since 1990’s. But sometimes they work and sometimes not.</a:t>
            </a:r>
          </a:p>
          <a:p>
            <a:r>
              <a:rPr lang="en-US" baseline="0" dirty="0" smtClean="0">
                <a:sym typeface="Wingdings" pitchFamily="2" charset="2"/>
              </a:rPr>
              <a:t>Until Geoff. Hinton (the father of ANN also) in 2006 in Toronto invented the DBN  Wave 1.</a:t>
            </a:r>
          </a:p>
          <a:p>
            <a:r>
              <a:rPr lang="en-US" baseline="0" dirty="0" smtClean="0">
                <a:sym typeface="Wingdings" pitchFamily="2" charset="2"/>
              </a:rPr>
              <a:t>The idea is to cluster the data, and discover their </a:t>
            </a:r>
            <a:r>
              <a:rPr lang="en-US" baseline="0" dirty="0" err="1" smtClean="0">
                <a:sym typeface="Wingdings" pitchFamily="2" charset="2"/>
              </a:rPr>
              <a:t>eigen</a:t>
            </a:r>
            <a:r>
              <a:rPr lang="en-US" baseline="0" dirty="0" smtClean="0">
                <a:sym typeface="Wingdings" pitchFamily="2" charset="2"/>
              </a:rPr>
              <a:t> vectors. Same as Lego building blocks, so it tries to discover those blocks. For each picture in the Lego manual, it is characterized by what are the building blocks (features ) it uses ((extraction)) from the box = features (extraction)</a:t>
            </a:r>
          </a:p>
          <a:p>
            <a:r>
              <a:rPr lang="en-US" baseline="0" dirty="0" smtClean="0">
                <a:sym typeface="Wingdings" pitchFamily="2" charset="2"/>
              </a:rPr>
              <a:t>This was followed by another wave of introducing the time factor  composition learning and recurrent NN</a:t>
            </a:r>
          </a:p>
          <a:p>
            <a:r>
              <a:rPr lang="en-US" baseline="0" dirty="0" smtClean="0">
                <a:sym typeface="Wingdings" pitchFamily="2" charset="2"/>
              </a:rPr>
              <a:t>This was followed by another wave of higher level intelligence  DL + RL</a:t>
            </a:r>
            <a:endParaRPr lang="en-US" dirty="0"/>
          </a:p>
        </p:txBody>
      </p:sp>
      <p:sp>
        <p:nvSpPr>
          <p:cNvPr id="4" name="Slide Number Placeholder 3"/>
          <p:cNvSpPr>
            <a:spLocks noGrp="1"/>
          </p:cNvSpPr>
          <p:nvPr>
            <p:ph type="sldNum" sz="quarter" idx="10"/>
          </p:nvPr>
        </p:nvSpPr>
        <p:spPr/>
        <p:txBody>
          <a:bodyPr/>
          <a:lstStyle/>
          <a:p>
            <a:fld id="{E8C845ED-19C4-4CFA-B043-92AE87BC70A7}"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idea is simple, and can be described by</a:t>
            </a:r>
            <a:r>
              <a:rPr lang="en-US" b="1" baseline="0" dirty="0" smtClean="0"/>
              <a:t> a game.</a:t>
            </a:r>
          </a:p>
          <a:p>
            <a:r>
              <a:rPr lang="en-US" b="1" baseline="0" dirty="0" smtClean="0"/>
              <a:t>Let’s make a puzzle out of this picture.</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Now let’s re-assemble</a:t>
            </a:r>
            <a:r>
              <a:rPr lang="en-US" b="1" baseline="0" dirty="0" smtClean="0"/>
              <a:t> it.</a:t>
            </a:r>
            <a:endParaRPr lang="en-US" b="1" dirty="0"/>
          </a:p>
        </p:txBody>
      </p:sp>
      <p:sp>
        <p:nvSpPr>
          <p:cNvPr id="4" name="Slide Number Placeholder 3"/>
          <p:cNvSpPr>
            <a:spLocks noGrp="1"/>
          </p:cNvSpPr>
          <p:nvPr>
            <p:ph type="sldNum" sz="quarter" idx="10"/>
          </p:nvPr>
        </p:nvSpPr>
        <p:spPr/>
        <p:txBody>
          <a:bodyPr/>
          <a:lstStyle/>
          <a:p>
            <a:fld id="{C0AE5A26-6375-492B-B9DF-6ED759507E60}" type="slidenum">
              <a:rPr lang="en-US" smtClean="0"/>
              <a:pPr/>
              <a:t>37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jpeg"/><Relationship Id="rId5" Type="http://schemas.openxmlformats.org/officeDocument/2006/relationships/diagramQuickStyle" Target="../diagrams/quickStyle2.xml"/><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diagramLayout" Target="../diagrams/layout2.xml"/><Relationship Id="rId9" Type="http://schemas.openxmlformats.org/officeDocument/2006/relationships/image" Target="../media/image11.jpeg"/><Relationship Id="rId1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12"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4.xml"/><Relationship Id="rId11" Type="http://schemas.openxmlformats.org/officeDocument/2006/relationships/image" Target="../media/image29.jpeg"/><Relationship Id="rId5" Type="http://schemas.openxmlformats.org/officeDocument/2006/relationships/diagramLayout" Target="../diagrams/layout4.xml"/><Relationship Id="rId10" Type="http://schemas.openxmlformats.org/officeDocument/2006/relationships/image" Target="../media/image25.png"/><Relationship Id="rId4" Type="http://schemas.openxmlformats.org/officeDocument/2006/relationships/diagramData" Target="../diagrams/data4.xml"/><Relationship Id="rId9"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7.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on-demand.gputechconf.com/gtc/2015/webin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Deep Learning for Engineers</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Environment Awareness</a:t>
            </a:r>
          </a:p>
          <a:p>
            <a:pPr lvl="1"/>
            <a:r>
              <a:rPr lang="en-US" dirty="0" smtClean="0"/>
              <a:t>Recognition</a:t>
            </a:r>
          </a:p>
          <a:p>
            <a:pPr lvl="1"/>
            <a:r>
              <a:rPr lang="en-US" dirty="0" smtClean="0"/>
              <a:t>Maps</a:t>
            </a:r>
          </a:p>
          <a:p>
            <a:pPr lvl="1"/>
            <a:r>
              <a:rPr lang="en-US" dirty="0"/>
              <a:t>Environment Infra structure</a:t>
            </a:r>
          </a:p>
          <a:p>
            <a:pPr lvl="1"/>
            <a:r>
              <a:rPr lang="en-US" dirty="0" smtClean="0"/>
              <a:t>….</a:t>
            </a:r>
          </a:p>
          <a:p>
            <a:r>
              <a:rPr lang="en-US" dirty="0" smtClean="0"/>
              <a:t>Testing</a:t>
            </a:r>
          </a:p>
          <a:p>
            <a:r>
              <a:rPr lang="en-US" dirty="0" smtClean="0"/>
              <a:t>Legal issues</a:t>
            </a:r>
          </a:p>
          <a:p>
            <a:r>
              <a:rPr lang="en-US" dirty="0" smtClean="0"/>
              <a:t>Decision making</a:t>
            </a:r>
          </a:p>
          <a:p>
            <a:pPr lvl="1"/>
            <a:r>
              <a:rPr lang="en-US" dirty="0" smtClean="0"/>
              <a:t>Intelligence </a:t>
            </a:r>
            <a:r>
              <a:rPr lang="en-US" dirty="0" smtClean="0">
                <a:sym typeface="Wingdings" pitchFamily="2" charset="2"/>
              </a:rPr>
              <a:t> AI</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challenge</a:t>
            </a:r>
            <a:r>
              <a:rPr lang="en-US" smtClean="0"/>
              <a:t>: Intelligence</a:t>
            </a:r>
            <a:endParaRPr lang="en-US" dirty="0"/>
          </a:p>
        </p:txBody>
      </p:sp>
      <p:pic>
        <p:nvPicPr>
          <p:cNvPr id="18435" name="Picture 3"/>
          <p:cNvPicPr>
            <a:picLocks noChangeAspect="1" noChangeArrowheads="1"/>
          </p:cNvPicPr>
          <p:nvPr/>
        </p:nvPicPr>
        <p:blipFill>
          <a:blip r:embed="rId2" cstate="print"/>
          <a:srcRect/>
          <a:stretch>
            <a:fillRect/>
          </a:stretch>
        </p:blipFill>
        <p:spPr bwMode="auto">
          <a:xfrm>
            <a:off x="914401" y="1174482"/>
            <a:ext cx="7162800" cy="545491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Driving cycle</a:t>
            </a:r>
          </a:p>
        </p:txBody>
      </p:sp>
      <p:pic>
        <p:nvPicPr>
          <p:cNvPr id="19463" name="Picture 7"/>
          <p:cNvPicPr>
            <a:picLocks noChangeAspect="1" noChangeArrowheads="1"/>
          </p:cNvPicPr>
          <p:nvPr/>
        </p:nvPicPr>
        <p:blipFill>
          <a:blip r:embed="rId2" cstate="print"/>
          <a:srcRect/>
          <a:stretch>
            <a:fillRect/>
          </a:stretch>
        </p:blipFill>
        <p:spPr bwMode="auto">
          <a:xfrm>
            <a:off x="1828800" y="1295400"/>
            <a:ext cx="5562600" cy="536160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Potential of AI in Autonomous Driving</a:t>
            </a:r>
            <a:endParaRPr lang="en-US" dirty="0"/>
          </a:p>
        </p:txBody>
      </p:sp>
      <p:pic>
        <p:nvPicPr>
          <p:cNvPr id="13313" name="Picture 1"/>
          <p:cNvPicPr>
            <a:picLocks noChangeAspect="1" noChangeArrowheads="1"/>
          </p:cNvPicPr>
          <p:nvPr/>
        </p:nvPicPr>
        <p:blipFill>
          <a:blip r:embed="rId2" cstate="print"/>
          <a:srcRect/>
          <a:stretch>
            <a:fillRect/>
          </a:stretch>
        </p:blipFill>
        <p:spPr bwMode="auto">
          <a:xfrm>
            <a:off x="2514600" y="1345608"/>
            <a:ext cx="4416425" cy="49984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is here for Rescue: Turning point</a:t>
            </a:r>
            <a:endParaRPr lang="en-US" dirty="0"/>
          </a:p>
        </p:txBody>
      </p:sp>
      <p:sp>
        <p:nvSpPr>
          <p:cNvPr id="3" name="Content Placeholder 2"/>
          <p:cNvSpPr>
            <a:spLocks noGrp="1"/>
          </p:cNvSpPr>
          <p:nvPr>
            <p:ph idx="1"/>
          </p:nvPr>
        </p:nvSpPr>
        <p:spPr/>
        <p:txBody>
          <a:bodyPr>
            <a:normAutofit/>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a:t>
            </a:r>
            <a:r>
              <a:rPr lang="en-US" dirty="0" smtClean="0"/>
              <a:t>said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in Autonomous driving 2015</a:t>
            </a:r>
            <a:endParaRPr lang="en-US" dirty="0"/>
          </a:p>
        </p:txBody>
      </p:sp>
      <p:sp>
        <p:nvSpPr>
          <p:cNvPr id="5" name="Content Placeholder 2"/>
          <p:cNvSpPr>
            <a:spLocks noGrp="1"/>
          </p:cNvSpPr>
          <p:nvPr>
            <p:ph idx="1"/>
          </p:nvPr>
        </p:nvSpPr>
        <p:spPr>
          <a:xfrm>
            <a:off x="381000" y="1295400"/>
            <a:ext cx="8476471" cy="5111080"/>
          </a:xfrm>
        </p:spPr>
        <p:txBody>
          <a:bodyPr>
            <a:noAutofit/>
          </a:bodyPr>
          <a:lstStyle/>
          <a:p>
            <a:r>
              <a:rPr lang="en-US" sz="2000" b="1" dirty="0"/>
              <a:t>CES 2015: Audi and </a:t>
            </a:r>
            <a:r>
              <a:rPr lang="en-US" sz="2000" b="1" dirty="0" err="1"/>
              <a:t>Nvidia</a:t>
            </a:r>
            <a:r>
              <a:rPr lang="en-US" sz="2000" b="1" dirty="0"/>
              <a:t> Demos a Car Computer Trained with “Deep Learning”</a:t>
            </a:r>
          </a:p>
          <a:p>
            <a:endParaRPr lang="en-US" b="1" dirty="0" smtClean="0"/>
          </a:p>
          <a:p>
            <a:endParaRPr lang="en-US" b="1" dirty="0"/>
          </a:p>
        </p:txBody>
      </p:sp>
      <p:pic>
        <p:nvPicPr>
          <p:cNvPr id="182274" name="Picture 2"/>
          <p:cNvPicPr>
            <a:picLocks noChangeAspect="1" noChangeArrowheads="1"/>
          </p:cNvPicPr>
          <p:nvPr/>
        </p:nvPicPr>
        <p:blipFill>
          <a:blip r:embed="rId2" cstate="print"/>
          <a:srcRect/>
          <a:stretch>
            <a:fillRect/>
          </a:stretch>
        </p:blipFill>
        <p:spPr bwMode="auto">
          <a:xfrm>
            <a:off x="381000" y="1981200"/>
            <a:ext cx="8601075" cy="4686300"/>
          </a:xfrm>
          <a:prstGeom prst="rect">
            <a:avLst/>
          </a:prstGeom>
          <a:noFill/>
          <a:ln w="9525">
            <a:noFill/>
            <a:miter lim="800000"/>
            <a:headEnd/>
            <a:tailEnd/>
          </a:ln>
        </p:spPr>
      </p:pic>
    </p:spTree>
    <p:extLst>
      <p:ext uri="{BB962C8B-B14F-4D97-AF65-F5344CB8AC3E}">
        <p14:creationId xmlns:p14="http://schemas.microsoft.com/office/powerpoint/2010/main" xmlns="" val="25052525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Learning is here for Rescue: Turning point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MIT Review 2013: </a:t>
            </a:r>
            <a:r>
              <a:rPr lang="en-US" dirty="0"/>
              <a:t>Driverless Cars Are Further Away Than You </a:t>
            </a:r>
            <a:r>
              <a:rPr lang="en-US" dirty="0" smtClean="0"/>
              <a:t>Think</a:t>
            </a:r>
          </a:p>
          <a:p>
            <a:pPr lvl="1"/>
            <a:r>
              <a:rPr lang="en-US" dirty="0"/>
              <a:t>MIT’s Leonard, for one, does not believe total autonomy is imminent. “I do not expect there to be taxis in Manhattan with no drivers in my lifetime,” he said</a:t>
            </a:r>
            <a:endParaRPr lang="en-US" dirty="0" smtClean="0"/>
          </a:p>
          <a:p>
            <a:r>
              <a:rPr lang="en-US" dirty="0" smtClean="0"/>
              <a:t>CES 2015: NVIDIA + Audi: first Deep Learning Autonomous system</a:t>
            </a:r>
          </a:p>
          <a:p>
            <a:r>
              <a:rPr lang="en-US" dirty="0" smtClean="0"/>
              <a:t>CES 2016: NVIDIA demos RL+DL car</a:t>
            </a:r>
          </a:p>
          <a:p>
            <a:r>
              <a:rPr lang="en-US" b="1" dirty="0" smtClean="0">
                <a:sym typeface="Wingdings" pitchFamily="2" charset="2"/>
              </a:rPr>
              <a:t>Future  </a:t>
            </a:r>
            <a:r>
              <a:rPr lang="en-US" b="1" dirty="0" smtClean="0"/>
              <a:t>Drive-less cabs in Tokyo Olympic games 2020!</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The AI revolution – 2015/2016</a:t>
            </a:r>
            <a:endParaRPr lang="en-US" dirty="0"/>
          </a:p>
        </p:txBody>
      </p:sp>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rot="19628313">
            <a:off x="-462918" y="2779398"/>
            <a:ext cx="10213721" cy="954107"/>
          </a:xfrm>
          <a:prstGeom prst="rect">
            <a:avLst/>
          </a:prstGeom>
        </p:spPr>
        <p:txBody>
          <a:bodyPr wrap="square">
            <a:spAutoFit/>
          </a:bodyPr>
          <a:lstStyle/>
          <a:p>
            <a:pPr algn="ctr"/>
            <a:r>
              <a:rPr lang="en-US" sz="2800" b="1" dirty="0" smtClean="0">
                <a:solidFill>
                  <a:srgbClr val="FF0000"/>
                </a:solidFill>
              </a:rPr>
              <a:t>In almost all AI fields, human level intelligence is almost achieved</a:t>
            </a:r>
            <a:endParaRPr lang="en-US" sz="2800" b="1" dirty="0">
              <a:solidFill>
                <a:srgbClr val="FF0000"/>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AI revolution – 2015/2016</a:t>
            </a:r>
            <a:endParaRPr lang="en-US" dirty="0"/>
          </a:p>
        </p:txBody>
      </p:sp>
      <p:graphicFrame>
        <p:nvGraphicFramePr>
          <p:cNvPr id="4" name="Diagram 3"/>
          <p:cNvGraphicFramePr/>
          <p:nvPr/>
        </p:nvGraphicFramePr>
        <p:xfrm>
          <a:off x="1143000" y="838200"/>
          <a:ext cx="678180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50" name="AutoShape 2"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alpha 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Image result for deep learning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mage result for george hotz acu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2" name="AutoShape 24"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4" name="AutoShape 26"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6" name="AutoShape 28" descr="Image result for IBM watson bot embarrass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9" name="AutoShape 31"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1" name="AutoShape 33"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83" name="AutoShape 35" descr="Image result for Facebook chatb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3" name="Group 37"/>
          <p:cNvGrpSpPr/>
          <p:nvPr/>
        </p:nvGrpSpPr>
        <p:grpSpPr>
          <a:xfrm>
            <a:off x="228600" y="1981200"/>
            <a:ext cx="3227784" cy="1004292"/>
            <a:chOff x="228600" y="1981200"/>
            <a:chExt cx="3227784" cy="1004292"/>
          </a:xfrm>
        </p:grpSpPr>
        <p:pic>
          <p:nvPicPr>
            <p:cNvPr id="15" name="Picture 2" descr="http://static.latribune.fr/full_width/338243/siri.jpg"/>
            <p:cNvPicPr>
              <a:picLocks noChangeAspect="1" noChangeArrowheads="1"/>
            </p:cNvPicPr>
            <p:nvPr/>
          </p:nvPicPr>
          <p:blipFill>
            <a:blip r:embed="rId8" cstate="print"/>
            <a:srcRect/>
            <a:stretch>
              <a:fillRect/>
            </a:stretch>
          </p:blipFill>
          <p:spPr bwMode="auto">
            <a:xfrm>
              <a:off x="1447800" y="1981200"/>
              <a:ext cx="2008584" cy="1004292"/>
            </a:xfrm>
            <a:prstGeom prst="rect">
              <a:avLst/>
            </a:prstGeom>
            <a:noFill/>
          </p:spPr>
        </p:pic>
        <p:sp>
          <p:nvSpPr>
            <p:cNvPr id="19" name="TextBox 18"/>
            <p:cNvSpPr txBox="1"/>
            <p:nvPr/>
          </p:nvSpPr>
          <p:spPr>
            <a:xfrm>
              <a:off x="228600" y="2133600"/>
              <a:ext cx="1172116" cy="369332"/>
            </a:xfrm>
            <a:prstGeom prst="rect">
              <a:avLst/>
            </a:prstGeom>
            <a:noFill/>
          </p:spPr>
          <p:txBody>
            <a:bodyPr wrap="none" rtlCol="0">
              <a:spAutoFit/>
            </a:bodyPr>
            <a:lstStyle/>
            <a:p>
              <a:r>
                <a:rPr lang="en-US" dirty="0" smtClean="0"/>
                <a:t>Apple </a:t>
              </a:r>
              <a:r>
                <a:rPr lang="en-US" dirty="0" err="1" smtClean="0"/>
                <a:t>Siri</a:t>
              </a:r>
              <a:endParaRPr lang="en-US" dirty="0"/>
            </a:p>
          </p:txBody>
        </p:sp>
      </p:grpSp>
      <p:grpSp>
        <p:nvGrpSpPr>
          <p:cNvPr id="5" name="Group 36"/>
          <p:cNvGrpSpPr/>
          <p:nvPr/>
        </p:nvGrpSpPr>
        <p:grpSpPr>
          <a:xfrm>
            <a:off x="228600" y="762000"/>
            <a:ext cx="3231748" cy="990600"/>
            <a:chOff x="228600" y="762000"/>
            <a:chExt cx="3231748" cy="990600"/>
          </a:xfrm>
        </p:grpSpPr>
        <p:pic>
          <p:nvPicPr>
            <p:cNvPr id="17" name="Picture 29" descr="C:\Users\aelsalla\Desktop\download (2).jpg"/>
            <p:cNvPicPr>
              <a:picLocks noChangeAspect="1" noChangeArrowheads="1"/>
            </p:cNvPicPr>
            <p:nvPr/>
          </p:nvPicPr>
          <p:blipFill>
            <a:blip r:embed="rId9" cstate="print"/>
            <a:srcRect/>
            <a:stretch>
              <a:fillRect/>
            </a:stretch>
          </p:blipFill>
          <p:spPr bwMode="auto">
            <a:xfrm>
              <a:off x="228600" y="762000"/>
              <a:ext cx="1730636" cy="990600"/>
            </a:xfrm>
            <a:prstGeom prst="rect">
              <a:avLst/>
            </a:prstGeom>
            <a:noFill/>
          </p:spPr>
        </p:pic>
        <p:sp>
          <p:nvSpPr>
            <p:cNvPr id="20" name="TextBox 19"/>
            <p:cNvSpPr txBox="1"/>
            <p:nvPr/>
          </p:nvSpPr>
          <p:spPr>
            <a:xfrm>
              <a:off x="2057400" y="1143000"/>
              <a:ext cx="1402948" cy="369332"/>
            </a:xfrm>
            <a:prstGeom prst="rect">
              <a:avLst/>
            </a:prstGeom>
            <a:noFill/>
          </p:spPr>
          <p:txBody>
            <a:bodyPr wrap="none" rtlCol="0">
              <a:spAutoFit/>
            </a:bodyPr>
            <a:lstStyle/>
            <a:p>
              <a:r>
                <a:rPr lang="en-US" dirty="0" smtClean="0"/>
                <a:t>IBM Pepper</a:t>
              </a:r>
              <a:endParaRPr lang="en-US" dirty="0"/>
            </a:p>
          </p:txBody>
        </p:sp>
      </p:grpSp>
      <p:grpSp>
        <p:nvGrpSpPr>
          <p:cNvPr id="6" name="Group 39"/>
          <p:cNvGrpSpPr/>
          <p:nvPr/>
        </p:nvGrpSpPr>
        <p:grpSpPr>
          <a:xfrm>
            <a:off x="5943600" y="1524000"/>
            <a:ext cx="3015972" cy="845242"/>
            <a:chOff x="5943600" y="1524000"/>
            <a:chExt cx="3015972" cy="845242"/>
          </a:xfrm>
        </p:grpSpPr>
        <p:pic>
          <p:nvPicPr>
            <p:cNvPr id="16" name="Picture 4" descr="http://forumfoundrycdn.com/dgstorm/df2014/Microsoft-Cortana-says-hello.jpg"/>
            <p:cNvPicPr>
              <a:picLocks noChangeAspect="1" noChangeArrowheads="1"/>
            </p:cNvPicPr>
            <p:nvPr/>
          </p:nvPicPr>
          <p:blipFill>
            <a:blip r:embed="rId10" cstate="print"/>
            <a:srcRect/>
            <a:stretch>
              <a:fillRect/>
            </a:stretch>
          </p:blipFill>
          <p:spPr bwMode="auto">
            <a:xfrm>
              <a:off x="5943600" y="1524000"/>
              <a:ext cx="1527938" cy="845242"/>
            </a:xfrm>
            <a:prstGeom prst="rect">
              <a:avLst/>
            </a:prstGeom>
            <a:noFill/>
          </p:spPr>
        </p:pic>
        <p:sp>
          <p:nvSpPr>
            <p:cNvPr id="21" name="TextBox 20"/>
            <p:cNvSpPr txBox="1"/>
            <p:nvPr/>
          </p:nvSpPr>
          <p:spPr>
            <a:xfrm>
              <a:off x="7543800" y="1828800"/>
              <a:ext cx="1415772" cy="369332"/>
            </a:xfrm>
            <a:prstGeom prst="rect">
              <a:avLst/>
            </a:prstGeom>
            <a:noFill/>
          </p:spPr>
          <p:txBody>
            <a:bodyPr wrap="none" rtlCol="0">
              <a:spAutoFit/>
            </a:bodyPr>
            <a:lstStyle/>
            <a:p>
              <a:r>
                <a:rPr lang="en-US" dirty="0" smtClean="0"/>
                <a:t>MS </a:t>
              </a:r>
              <a:r>
                <a:rPr lang="en-US" dirty="0" err="1" smtClean="0"/>
                <a:t>Cortana</a:t>
              </a:r>
              <a:endParaRPr lang="en-US" dirty="0"/>
            </a:p>
          </p:txBody>
        </p:sp>
      </p:grpSp>
      <p:grpSp>
        <p:nvGrpSpPr>
          <p:cNvPr id="7" name="Group 40"/>
          <p:cNvGrpSpPr/>
          <p:nvPr/>
        </p:nvGrpSpPr>
        <p:grpSpPr>
          <a:xfrm>
            <a:off x="6324600" y="685800"/>
            <a:ext cx="2799452" cy="698904"/>
            <a:chOff x="6324600" y="685800"/>
            <a:chExt cx="2799452" cy="698904"/>
          </a:xfrm>
        </p:grpSpPr>
        <p:pic>
          <p:nvPicPr>
            <p:cNvPr id="18" name="Picture 36" descr="C:\Users\aelsalla\Desktop\download (3).jpg"/>
            <p:cNvPicPr>
              <a:picLocks noChangeAspect="1" noChangeArrowheads="1"/>
            </p:cNvPicPr>
            <p:nvPr/>
          </p:nvPicPr>
          <p:blipFill>
            <a:blip r:embed="rId11" cstate="print"/>
            <a:srcRect/>
            <a:stretch>
              <a:fillRect/>
            </a:stretch>
          </p:blipFill>
          <p:spPr bwMode="auto">
            <a:xfrm>
              <a:off x="6324600" y="685800"/>
              <a:ext cx="1371600" cy="698904"/>
            </a:xfrm>
            <a:prstGeom prst="rect">
              <a:avLst/>
            </a:prstGeom>
            <a:noFill/>
          </p:spPr>
        </p:pic>
        <p:sp>
          <p:nvSpPr>
            <p:cNvPr id="22" name="TextBox 21"/>
            <p:cNvSpPr txBox="1"/>
            <p:nvPr/>
          </p:nvSpPr>
          <p:spPr>
            <a:xfrm>
              <a:off x="7772400" y="990600"/>
              <a:ext cx="1351652" cy="369332"/>
            </a:xfrm>
            <a:prstGeom prst="rect">
              <a:avLst/>
            </a:prstGeom>
            <a:noFill/>
          </p:spPr>
          <p:txBody>
            <a:bodyPr wrap="none" rtlCol="0">
              <a:spAutoFit/>
            </a:bodyPr>
            <a:lstStyle/>
            <a:p>
              <a:r>
                <a:rPr lang="en-US" dirty="0" smtClean="0"/>
                <a:t>FB </a:t>
              </a:r>
              <a:r>
                <a:rPr lang="en-US" dirty="0" err="1" smtClean="0"/>
                <a:t>Chatbot</a:t>
              </a:r>
              <a:endParaRPr lang="en-US" dirty="0"/>
            </a:p>
          </p:txBody>
        </p:sp>
      </p:grpSp>
      <p:pic>
        <p:nvPicPr>
          <p:cNvPr id="23" name="Picture 22" descr="https://encrypted-tbn3.gstatic.com/images?q=tbn:ANd9GcTIhrCg_lP5HIzeIYriZ-eKcy4LtIz-FFtIBtS_JtmWcXYq3pdZjm4GHRw"/>
          <p:cNvPicPr>
            <a:picLocks noChangeAspect="1" noChangeArrowheads="1"/>
          </p:cNvPicPr>
          <p:nvPr/>
        </p:nvPicPr>
        <p:blipFill>
          <a:blip r:embed="rId12" cstate="print"/>
          <a:srcRect/>
          <a:stretch>
            <a:fillRect/>
          </a:stretch>
        </p:blipFill>
        <p:spPr bwMode="auto">
          <a:xfrm>
            <a:off x="3657600" y="533400"/>
            <a:ext cx="2057400" cy="527690"/>
          </a:xfrm>
          <a:prstGeom prst="rect">
            <a:avLst/>
          </a:prstGeom>
          <a:noFill/>
        </p:spPr>
      </p:pic>
      <p:grpSp>
        <p:nvGrpSpPr>
          <p:cNvPr id="8" name="Group 38"/>
          <p:cNvGrpSpPr/>
          <p:nvPr/>
        </p:nvGrpSpPr>
        <p:grpSpPr>
          <a:xfrm>
            <a:off x="6324600" y="2819400"/>
            <a:ext cx="2819400" cy="914400"/>
            <a:chOff x="6324600" y="2819400"/>
            <a:chExt cx="2819400" cy="914400"/>
          </a:xfrm>
        </p:grpSpPr>
        <p:pic>
          <p:nvPicPr>
            <p:cNvPr id="25" name="Picture 14" descr="Image result for Atari DQN"/>
            <p:cNvPicPr>
              <a:picLocks noChangeAspect="1" noChangeArrowheads="1"/>
            </p:cNvPicPr>
            <p:nvPr/>
          </p:nvPicPr>
          <p:blipFill>
            <a:blip r:embed="rId13" cstate="print"/>
            <a:srcRect/>
            <a:stretch>
              <a:fillRect/>
            </a:stretch>
          </p:blipFill>
          <p:spPr bwMode="auto">
            <a:xfrm>
              <a:off x="6324600" y="2819400"/>
              <a:ext cx="1572125" cy="914400"/>
            </a:xfrm>
            <a:prstGeom prst="rect">
              <a:avLst/>
            </a:prstGeom>
            <a:noFill/>
          </p:spPr>
        </p:pic>
        <p:sp>
          <p:nvSpPr>
            <p:cNvPr id="27" name="TextBox 26"/>
            <p:cNvSpPr txBox="1"/>
            <p:nvPr/>
          </p:nvSpPr>
          <p:spPr>
            <a:xfrm>
              <a:off x="7907764" y="2819400"/>
              <a:ext cx="1236236" cy="646331"/>
            </a:xfrm>
            <a:prstGeom prst="rect">
              <a:avLst/>
            </a:prstGeom>
            <a:noFill/>
          </p:spPr>
          <p:txBody>
            <a:bodyPr wrap="none" rtlCol="0">
              <a:spAutoFit/>
            </a:bodyPr>
            <a:lstStyle/>
            <a:p>
              <a:r>
                <a:rPr lang="en-US" dirty="0" smtClean="0"/>
                <a:t>Atari </a:t>
              </a:r>
            </a:p>
            <a:p>
              <a:r>
                <a:rPr lang="en-US" dirty="0" err="1" smtClean="0"/>
                <a:t>DeepMind</a:t>
              </a:r>
              <a:endParaRPr lang="en-US" dirty="0"/>
            </a:p>
          </p:txBody>
        </p:sp>
      </p:grpSp>
      <p:grpSp>
        <p:nvGrpSpPr>
          <p:cNvPr id="9" name="Group 43"/>
          <p:cNvGrpSpPr/>
          <p:nvPr/>
        </p:nvGrpSpPr>
        <p:grpSpPr>
          <a:xfrm>
            <a:off x="3886200" y="4114800"/>
            <a:ext cx="1397000" cy="1560731"/>
            <a:chOff x="3886200" y="4114800"/>
            <a:chExt cx="1397000" cy="1560731"/>
          </a:xfrm>
        </p:grpSpPr>
        <p:pic>
          <p:nvPicPr>
            <p:cNvPr id="26" name="Picture 20" descr="http://www.bloomberg.com/features/2015-george-hotz-self-driving-car/img/feat_georgehotz52_1280.jpg"/>
            <p:cNvPicPr>
              <a:picLocks noChangeAspect="1" noChangeArrowheads="1"/>
            </p:cNvPicPr>
            <p:nvPr/>
          </p:nvPicPr>
          <p:blipFill>
            <a:blip r:embed="rId14" cstate="print"/>
            <a:srcRect/>
            <a:stretch>
              <a:fillRect/>
            </a:stretch>
          </p:blipFill>
          <p:spPr bwMode="auto">
            <a:xfrm>
              <a:off x="3886200" y="4114800"/>
              <a:ext cx="1397000" cy="838200"/>
            </a:xfrm>
            <a:prstGeom prst="rect">
              <a:avLst/>
            </a:prstGeom>
            <a:noFill/>
          </p:spPr>
        </p:pic>
        <p:sp>
          <p:nvSpPr>
            <p:cNvPr id="28" name="TextBox 27"/>
            <p:cNvSpPr txBox="1"/>
            <p:nvPr/>
          </p:nvSpPr>
          <p:spPr>
            <a:xfrm>
              <a:off x="4038600" y="5029200"/>
              <a:ext cx="1236236" cy="646331"/>
            </a:xfrm>
            <a:prstGeom prst="rect">
              <a:avLst/>
            </a:prstGeom>
            <a:noFill/>
          </p:spPr>
          <p:txBody>
            <a:bodyPr wrap="none" rtlCol="0">
              <a:spAutoFit/>
            </a:bodyPr>
            <a:lstStyle/>
            <a:p>
              <a:r>
                <a:rPr lang="en-US" dirty="0" smtClean="0"/>
                <a:t>Comma.ai</a:t>
              </a:r>
            </a:p>
            <a:p>
              <a:pPr algn="ctr"/>
              <a:r>
                <a:rPr lang="en-US" dirty="0" smtClean="0"/>
                <a:t>HAD</a:t>
              </a:r>
              <a:endParaRPr lang="en-US" dirty="0"/>
            </a:p>
          </p:txBody>
        </p:sp>
      </p:grpSp>
      <p:grpSp>
        <p:nvGrpSpPr>
          <p:cNvPr id="10" name="Group 41"/>
          <p:cNvGrpSpPr/>
          <p:nvPr/>
        </p:nvGrpSpPr>
        <p:grpSpPr>
          <a:xfrm>
            <a:off x="3886200" y="2362200"/>
            <a:ext cx="2455436" cy="874931"/>
            <a:chOff x="3886200" y="2362200"/>
            <a:chExt cx="2455436" cy="874931"/>
          </a:xfrm>
        </p:grpSpPr>
        <p:pic>
          <p:nvPicPr>
            <p:cNvPr id="24" name="Picture 5" descr="C:\Users\aelsalla\Desktop\download.jpg"/>
            <p:cNvPicPr>
              <a:picLocks noChangeAspect="1" noChangeArrowheads="1"/>
            </p:cNvPicPr>
            <p:nvPr/>
          </p:nvPicPr>
          <p:blipFill>
            <a:blip r:embed="rId15" cstate="print"/>
            <a:srcRect/>
            <a:stretch>
              <a:fillRect/>
            </a:stretch>
          </p:blipFill>
          <p:spPr bwMode="auto">
            <a:xfrm>
              <a:off x="3886200" y="2362200"/>
              <a:ext cx="1287402" cy="838200"/>
            </a:xfrm>
            <a:prstGeom prst="rect">
              <a:avLst/>
            </a:prstGeom>
            <a:noFill/>
          </p:spPr>
        </p:pic>
        <p:sp>
          <p:nvSpPr>
            <p:cNvPr id="29" name="TextBox 28"/>
            <p:cNvSpPr txBox="1"/>
            <p:nvPr/>
          </p:nvSpPr>
          <p:spPr>
            <a:xfrm>
              <a:off x="5105400" y="2590800"/>
              <a:ext cx="1236236" cy="646331"/>
            </a:xfrm>
            <a:prstGeom prst="rect">
              <a:avLst/>
            </a:prstGeom>
            <a:noFill/>
          </p:spPr>
          <p:txBody>
            <a:bodyPr wrap="none" rtlCol="0">
              <a:spAutoFit/>
            </a:bodyPr>
            <a:lstStyle/>
            <a:p>
              <a:r>
                <a:rPr lang="en-US" dirty="0" err="1" smtClean="0"/>
                <a:t>DeepMind</a:t>
              </a:r>
              <a:endParaRPr lang="en-US" dirty="0" smtClean="0"/>
            </a:p>
            <a:p>
              <a:pPr algn="ctr"/>
              <a:r>
                <a:rPr lang="en-US" dirty="0" err="1" smtClean="0"/>
                <a:t>AlphaGo</a:t>
              </a:r>
              <a:endParaRPr lang="en-US" dirty="0"/>
            </a:p>
          </p:txBody>
        </p:sp>
      </p:grpSp>
      <p:pic>
        <p:nvPicPr>
          <p:cNvPr id="31" name="Picture 11"/>
          <p:cNvPicPr>
            <a:picLocks noChangeAspect="1" noChangeArrowheads="1"/>
          </p:cNvPicPr>
          <p:nvPr/>
        </p:nvPicPr>
        <p:blipFill>
          <a:blip r:embed="rId16" cstate="print"/>
          <a:srcRect/>
          <a:stretch>
            <a:fillRect/>
          </a:stretch>
        </p:blipFill>
        <p:spPr bwMode="auto">
          <a:xfrm>
            <a:off x="1524000" y="3048000"/>
            <a:ext cx="1809750" cy="1178290"/>
          </a:xfrm>
          <a:prstGeom prst="rect">
            <a:avLst/>
          </a:prstGeom>
          <a:noFill/>
          <a:ln w="9525">
            <a:noFill/>
            <a:miter lim="800000"/>
            <a:headEnd/>
            <a:tailEnd/>
          </a:ln>
        </p:spPr>
      </p:pic>
      <p:grpSp>
        <p:nvGrpSpPr>
          <p:cNvPr id="11" name="Group 42"/>
          <p:cNvGrpSpPr/>
          <p:nvPr/>
        </p:nvGrpSpPr>
        <p:grpSpPr>
          <a:xfrm>
            <a:off x="304800" y="5334000"/>
            <a:ext cx="2745179" cy="1051560"/>
            <a:chOff x="304800" y="5334000"/>
            <a:chExt cx="2745179" cy="1051560"/>
          </a:xfrm>
        </p:grpSpPr>
        <p:pic>
          <p:nvPicPr>
            <p:cNvPr id="30" name="Picture 10" descr="C:\Users\aelsalla\Desktop\download (1).jpg"/>
            <p:cNvPicPr>
              <a:picLocks noChangeAspect="1" noChangeArrowheads="1"/>
            </p:cNvPicPr>
            <p:nvPr/>
          </p:nvPicPr>
          <p:blipFill>
            <a:blip r:embed="rId17" cstate="print"/>
            <a:srcRect/>
            <a:stretch>
              <a:fillRect/>
            </a:stretch>
          </p:blipFill>
          <p:spPr bwMode="auto">
            <a:xfrm>
              <a:off x="304800" y="5334000"/>
              <a:ext cx="1752600" cy="1051560"/>
            </a:xfrm>
            <a:prstGeom prst="rect">
              <a:avLst/>
            </a:prstGeom>
            <a:noFill/>
          </p:spPr>
        </p:pic>
        <p:sp>
          <p:nvSpPr>
            <p:cNvPr id="32" name="TextBox 31"/>
            <p:cNvSpPr txBox="1"/>
            <p:nvPr/>
          </p:nvSpPr>
          <p:spPr>
            <a:xfrm>
              <a:off x="2057400" y="5791200"/>
              <a:ext cx="992579" cy="369332"/>
            </a:xfrm>
            <a:prstGeom prst="rect">
              <a:avLst/>
            </a:prstGeom>
            <a:noFill/>
          </p:spPr>
          <p:txBody>
            <a:bodyPr wrap="none" rtlCol="0">
              <a:spAutoFit/>
            </a:bodyPr>
            <a:lstStyle/>
            <a:p>
              <a:r>
                <a:rPr lang="en-US" dirty="0" err="1" smtClean="0"/>
                <a:t>AlexNet</a:t>
              </a:r>
              <a:endParaRPr lang="en-US" dirty="0"/>
            </a:p>
          </p:txBody>
        </p:sp>
      </p:grpSp>
      <p:grpSp>
        <p:nvGrpSpPr>
          <p:cNvPr id="12" name="Group 45"/>
          <p:cNvGrpSpPr/>
          <p:nvPr/>
        </p:nvGrpSpPr>
        <p:grpSpPr>
          <a:xfrm>
            <a:off x="5029200" y="5410200"/>
            <a:ext cx="3609975" cy="796604"/>
            <a:chOff x="5029200" y="5410200"/>
            <a:chExt cx="3609975" cy="796604"/>
          </a:xfrm>
        </p:grpSpPr>
        <p:pic>
          <p:nvPicPr>
            <p:cNvPr id="33" name="Picture 12"/>
            <p:cNvPicPr>
              <a:picLocks noChangeAspect="1" noChangeArrowheads="1"/>
            </p:cNvPicPr>
            <p:nvPr/>
          </p:nvPicPr>
          <p:blipFill>
            <a:blip r:embed="rId18" cstate="print"/>
            <a:srcRect/>
            <a:stretch>
              <a:fillRect/>
            </a:stretch>
          </p:blipFill>
          <p:spPr bwMode="auto">
            <a:xfrm>
              <a:off x="6705600" y="5410200"/>
              <a:ext cx="1933575" cy="796604"/>
            </a:xfrm>
            <a:prstGeom prst="rect">
              <a:avLst/>
            </a:prstGeom>
            <a:noFill/>
            <a:ln w="9525">
              <a:noFill/>
              <a:miter lim="800000"/>
              <a:headEnd/>
              <a:tailEnd/>
            </a:ln>
          </p:spPr>
        </p:pic>
        <p:sp>
          <p:nvSpPr>
            <p:cNvPr id="35" name="TextBox 34"/>
            <p:cNvSpPr txBox="1"/>
            <p:nvPr/>
          </p:nvSpPr>
          <p:spPr>
            <a:xfrm>
              <a:off x="5029200" y="5791200"/>
              <a:ext cx="1710725" cy="369332"/>
            </a:xfrm>
            <a:prstGeom prst="rect">
              <a:avLst/>
            </a:prstGeom>
            <a:noFill/>
          </p:spPr>
          <p:txBody>
            <a:bodyPr wrap="none" rtlCol="0">
              <a:spAutoFit/>
            </a:bodyPr>
            <a:lstStyle/>
            <a:p>
              <a:r>
                <a:rPr lang="en-US" dirty="0" err="1" smtClean="0"/>
                <a:t>DeepSpeech</a:t>
              </a:r>
              <a:r>
                <a:rPr lang="en-US" dirty="0" smtClean="0"/>
                <a:t> 2</a:t>
              </a:r>
              <a:endParaRPr lang="en-US" dirty="0"/>
            </a:p>
          </p:txBody>
        </p:sp>
      </p:grpSp>
      <p:grpSp>
        <p:nvGrpSpPr>
          <p:cNvPr id="13" name="Group 44"/>
          <p:cNvGrpSpPr/>
          <p:nvPr/>
        </p:nvGrpSpPr>
        <p:grpSpPr>
          <a:xfrm>
            <a:off x="7239001" y="4038600"/>
            <a:ext cx="1600199" cy="1207532"/>
            <a:chOff x="7239001" y="4038600"/>
            <a:chExt cx="1600199" cy="1207532"/>
          </a:xfrm>
        </p:grpSpPr>
        <p:pic>
          <p:nvPicPr>
            <p:cNvPr id="34" name="Picture 2" descr="http://static01.nyt.com/images/2012/11/24/us/COMPUTE-1/COMPUTE-1-articleLarge.jpg"/>
            <p:cNvPicPr>
              <a:picLocks noChangeAspect="1" noChangeArrowheads="1"/>
            </p:cNvPicPr>
            <p:nvPr/>
          </p:nvPicPr>
          <p:blipFill>
            <a:blip r:embed="rId19" cstate="print"/>
            <a:srcRect/>
            <a:stretch>
              <a:fillRect/>
            </a:stretch>
          </p:blipFill>
          <p:spPr bwMode="auto">
            <a:xfrm>
              <a:off x="7239001" y="4038600"/>
              <a:ext cx="1600199" cy="880109"/>
            </a:xfrm>
            <a:prstGeom prst="rect">
              <a:avLst/>
            </a:prstGeom>
            <a:noFill/>
          </p:spPr>
        </p:pic>
        <p:sp>
          <p:nvSpPr>
            <p:cNvPr id="36" name="TextBox 35"/>
            <p:cNvSpPr txBox="1"/>
            <p:nvPr/>
          </p:nvSpPr>
          <p:spPr>
            <a:xfrm>
              <a:off x="7315200" y="4876800"/>
              <a:ext cx="1377300" cy="369332"/>
            </a:xfrm>
            <a:prstGeom prst="rect">
              <a:avLst/>
            </a:prstGeom>
            <a:noFill/>
          </p:spPr>
          <p:txBody>
            <a:bodyPr wrap="none" rtlCol="0">
              <a:spAutoFit/>
            </a:bodyPr>
            <a:lstStyle/>
            <a:p>
              <a:r>
                <a:rPr lang="en-US" dirty="0" smtClean="0"/>
                <a:t>MS Speech</a:t>
              </a:r>
              <a:endParaRPr lang="en-US" dirty="0"/>
            </a:p>
          </p:txBody>
        </p:sp>
      </p:grpSp>
      <p:grpSp>
        <p:nvGrpSpPr>
          <p:cNvPr id="14" name="Group 48"/>
          <p:cNvGrpSpPr/>
          <p:nvPr/>
        </p:nvGrpSpPr>
        <p:grpSpPr>
          <a:xfrm>
            <a:off x="0" y="3962400"/>
            <a:ext cx="2171699" cy="1153885"/>
            <a:chOff x="0" y="3962400"/>
            <a:chExt cx="2171699" cy="1153885"/>
          </a:xfrm>
        </p:grpSpPr>
        <p:pic>
          <p:nvPicPr>
            <p:cNvPr id="47" name="Picture 2" descr="http://mi.eng.cam.ac.uk/projects/segnet/images/segnet.png"/>
            <p:cNvPicPr>
              <a:picLocks noChangeAspect="1" noChangeArrowheads="1"/>
            </p:cNvPicPr>
            <p:nvPr/>
          </p:nvPicPr>
          <p:blipFill>
            <a:blip r:embed="rId20" cstate="print"/>
            <a:srcRect/>
            <a:stretch>
              <a:fillRect/>
            </a:stretch>
          </p:blipFill>
          <p:spPr bwMode="auto">
            <a:xfrm>
              <a:off x="0" y="4495800"/>
              <a:ext cx="2171699" cy="620485"/>
            </a:xfrm>
            <a:prstGeom prst="rect">
              <a:avLst/>
            </a:prstGeom>
            <a:noFill/>
          </p:spPr>
        </p:pic>
        <p:sp>
          <p:nvSpPr>
            <p:cNvPr id="48" name="TextBox 47"/>
            <p:cNvSpPr txBox="1"/>
            <p:nvPr/>
          </p:nvSpPr>
          <p:spPr>
            <a:xfrm>
              <a:off x="457200" y="3962400"/>
              <a:ext cx="954107" cy="369332"/>
            </a:xfrm>
            <a:prstGeom prst="rect">
              <a:avLst/>
            </a:prstGeom>
            <a:noFill/>
          </p:spPr>
          <p:txBody>
            <a:bodyPr wrap="none" rtlCol="0">
              <a:spAutoFit/>
            </a:bodyPr>
            <a:lstStyle/>
            <a:p>
              <a:r>
                <a:rPr lang="en-US" dirty="0" err="1" smtClean="0"/>
                <a:t>SegNet</a:t>
              </a:r>
              <a:endParaRPr lang="en-US" dirty="0"/>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20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now? </a:t>
            </a:r>
            <a:endParaRPr lang="en-US" dirty="0"/>
          </a:p>
        </p:txBody>
      </p:sp>
      <p:grpSp>
        <p:nvGrpSpPr>
          <p:cNvPr id="3" name="Group 8"/>
          <p:cNvGrpSpPr/>
          <p:nvPr/>
        </p:nvGrpSpPr>
        <p:grpSpPr>
          <a:xfrm>
            <a:off x="3923928" y="1079038"/>
            <a:ext cx="1634378" cy="2878765"/>
            <a:chOff x="3995936" y="1314654"/>
            <a:chExt cx="1634378" cy="2531536"/>
          </a:xfrm>
        </p:grpSpPr>
        <p:pic>
          <p:nvPicPr>
            <p:cNvPr id="1028" name="Picture 4"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3995936" y="1419622"/>
              <a:ext cx="1219200" cy="2426568"/>
            </a:xfrm>
            <a:prstGeom prst="rect">
              <a:avLst/>
            </a:prstGeom>
            <a:noFill/>
          </p:spPr>
        </p:pic>
        <p:sp>
          <p:nvSpPr>
            <p:cNvPr id="8" name="TextBox 7"/>
            <p:cNvSpPr txBox="1"/>
            <p:nvPr/>
          </p:nvSpPr>
          <p:spPr>
            <a:xfrm>
              <a:off x="4023784" y="1314654"/>
              <a:ext cx="1606530" cy="365382"/>
            </a:xfrm>
            <a:prstGeom prst="rect">
              <a:avLst/>
            </a:prstGeom>
            <a:noFill/>
          </p:spPr>
          <p:txBody>
            <a:bodyPr wrap="none" rtlCol="0">
              <a:spAutoFit/>
            </a:bodyPr>
            <a:lstStyle/>
            <a:p>
              <a:r>
                <a:rPr lang="en-US" sz="2100" b="1" dirty="0" smtClean="0">
                  <a:solidFill>
                    <a:srgbClr val="0070C0"/>
                  </a:solidFill>
                </a:rPr>
                <a:t>Algorithms</a:t>
              </a:r>
              <a:endParaRPr lang="en-US" b="1" dirty="0">
                <a:solidFill>
                  <a:srgbClr val="0070C0"/>
                </a:solidFill>
              </a:endParaRPr>
            </a:p>
          </p:txBody>
        </p:sp>
      </p:grpSp>
      <p:grpSp>
        <p:nvGrpSpPr>
          <p:cNvPr id="4" name="Group 25"/>
          <p:cNvGrpSpPr/>
          <p:nvPr/>
        </p:nvGrpSpPr>
        <p:grpSpPr>
          <a:xfrm>
            <a:off x="1524000" y="4055367"/>
            <a:ext cx="1219200" cy="2802633"/>
            <a:chOff x="1763688" y="2514599"/>
            <a:chExt cx="1219200" cy="2101975"/>
          </a:xfrm>
        </p:grpSpPr>
        <p:pic>
          <p:nvPicPr>
            <p:cNvPr id="1027" name="Picture 3"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1763688" y="2787774"/>
              <a:ext cx="1219200" cy="1828800"/>
            </a:xfrm>
            <a:prstGeom prst="rect">
              <a:avLst/>
            </a:prstGeom>
            <a:noFill/>
          </p:spPr>
        </p:pic>
        <p:sp>
          <p:nvSpPr>
            <p:cNvPr id="10" name="TextBox 9"/>
            <p:cNvSpPr txBox="1"/>
            <p:nvPr/>
          </p:nvSpPr>
          <p:spPr>
            <a:xfrm>
              <a:off x="1824608" y="2514599"/>
              <a:ext cx="1008112" cy="553989"/>
            </a:xfrm>
            <a:prstGeom prst="rect">
              <a:avLst/>
            </a:prstGeom>
            <a:noFill/>
          </p:spPr>
          <p:txBody>
            <a:bodyPr wrap="square" lIns="91427" tIns="45714" rIns="91427" bIns="45714" rtlCol="0">
              <a:spAutoFit/>
            </a:bodyPr>
            <a:lstStyle/>
            <a:p>
              <a:r>
                <a:rPr lang="en-US" sz="2100" b="1" dirty="0" smtClean="0">
                  <a:solidFill>
                    <a:srgbClr val="00B050"/>
                  </a:solidFill>
                </a:rPr>
                <a:t>Big Data</a:t>
              </a:r>
              <a:endParaRPr lang="en-US" b="1" dirty="0">
                <a:solidFill>
                  <a:srgbClr val="00B050"/>
                </a:solidFill>
              </a:endParaRPr>
            </a:p>
          </p:txBody>
        </p:sp>
      </p:grpSp>
      <p:grpSp>
        <p:nvGrpSpPr>
          <p:cNvPr id="5" name="Group 26"/>
          <p:cNvGrpSpPr/>
          <p:nvPr/>
        </p:nvGrpSpPr>
        <p:grpSpPr>
          <a:xfrm>
            <a:off x="6732240" y="3863347"/>
            <a:ext cx="1481342" cy="2918453"/>
            <a:chOff x="6732240" y="2427734"/>
            <a:chExt cx="1481342" cy="2188840"/>
          </a:xfrm>
        </p:grpSpPr>
        <p:pic>
          <p:nvPicPr>
            <p:cNvPr id="1029" name="Picture 5" descr="C:\Users\aelsalla\Google Drive\PostDoc\DAS\Presentations\Management\GEEDS TDP\download.jpg"/>
            <p:cNvPicPr>
              <a:picLocks noChangeAspect="1" noChangeArrowheads="1"/>
            </p:cNvPicPr>
            <p:nvPr/>
          </p:nvPicPr>
          <p:blipFill>
            <a:blip r:embed="rId2" cstate="print"/>
            <a:srcRect/>
            <a:stretch>
              <a:fillRect/>
            </a:stretch>
          </p:blipFill>
          <p:spPr bwMode="auto">
            <a:xfrm>
              <a:off x="6732240" y="2787774"/>
              <a:ext cx="1219200" cy="1828800"/>
            </a:xfrm>
            <a:prstGeom prst="rect">
              <a:avLst/>
            </a:prstGeom>
            <a:noFill/>
          </p:spPr>
        </p:pic>
        <p:sp>
          <p:nvSpPr>
            <p:cNvPr id="11" name="TextBox 10"/>
            <p:cNvSpPr txBox="1"/>
            <p:nvPr/>
          </p:nvSpPr>
          <p:spPr>
            <a:xfrm>
              <a:off x="6804248" y="2427734"/>
              <a:ext cx="1409334" cy="553989"/>
            </a:xfrm>
            <a:prstGeom prst="rect">
              <a:avLst/>
            </a:prstGeom>
            <a:noFill/>
          </p:spPr>
          <p:txBody>
            <a:bodyPr wrap="none" lIns="91427" tIns="45714" rIns="91427" bIns="45714" rtlCol="0">
              <a:spAutoFit/>
            </a:bodyPr>
            <a:lstStyle/>
            <a:p>
              <a:r>
                <a:rPr lang="en-US" sz="2100" b="1" dirty="0" smtClean="0">
                  <a:solidFill>
                    <a:schemeClr val="accent5"/>
                  </a:solidFill>
                </a:rPr>
                <a:t>Powerful </a:t>
              </a:r>
            </a:p>
            <a:p>
              <a:r>
                <a:rPr lang="en-US" sz="2100" b="1" dirty="0" smtClean="0">
                  <a:solidFill>
                    <a:schemeClr val="accent5"/>
                  </a:solidFill>
                </a:rPr>
                <a:t>Hardware</a:t>
              </a:r>
              <a:endParaRPr lang="en-US" b="1" dirty="0">
                <a:solidFill>
                  <a:schemeClr val="accent5"/>
                </a:solidFill>
              </a:endParaRPr>
            </a:p>
          </p:txBody>
        </p:sp>
      </p:grpSp>
      <p:sp>
        <p:nvSpPr>
          <p:cNvPr id="20" name="Right Arrow 19"/>
          <p:cNvSpPr/>
          <p:nvPr/>
        </p:nvSpPr>
        <p:spPr>
          <a:xfrm rot="2181747">
            <a:off x="4957785" y="2957185"/>
            <a:ext cx="1940938" cy="1127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Use</a:t>
            </a:r>
            <a:endParaRPr lang="en-US" b="1" dirty="0">
              <a:solidFill>
                <a:schemeClr val="tx1"/>
              </a:solidFill>
            </a:endParaRPr>
          </a:p>
        </p:txBody>
      </p:sp>
      <p:sp>
        <p:nvSpPr>
          <p:cNvPr id="23" name="Right Arrow 22"/>
          <p:cNvSpPr/>
          <p:nvPr/>
        </p:nvSpPr>
        <p:spPr>
          <a:xfrm rot="19039728" flipH="1">
            <a:off x="2469186" y="2883463"/>
            <a:ext cx="1786842"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Learn from</a:t>
            </a:r>
            <a:endParaRPr lang="en-US" b="1" dirty="0">
              <a:solidFill>
                <a:schemeClr val="tx1"/>
              </a:solidFill>
            </a:endParaRPr>
          </a:p>
        </p:txBody>
      </p:sp>
      <p:sp>
        <p:nvSpPr>
          <p:cNvPr id="25" name="Right Arrow 24"/>
          <p:cNvSpPr/>
          <p:nvPr/>
        </p:nvSpPr>
        <p:spPr>
          <a:xfrm flipH="1">
            <a:off x="2915815" y="5399516"/>
            <a:ext cx="3672408" cy="1130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b="1" dirty="0" smtClean="0">
                <a:solidFill>
                  <a:schemeClr val="tx1"/>
                </a:solidFill>
              </a:rPr>
              <a:t>Process</a:t>
            </a:r>
            <a:endParaRPr lang="en-US" b="1" dirty="0">
              <a:solidFill>
                <a:schemeClr val="tx1"/>
              </a:solidFill>
            </a:endParaRPr>
          </a:p>
        </p:txBody>
      </p:sp>
      <p:sp>
        <p:nvSpPr>
          <p:cNvPr id="16" name="TextBox 15"/>
          <p:cNvSpPr txBox="1"/>
          <p:nvPr/>
        </p:nvSpPr>
        <p:spPr>
          <a:xfrm>
            <a:off x="6172200" y="2302767"/>
            <a:ext cx="2590800" cy="923330"/>
          </a:xfrm>
          <a:prstGeom prst="rect">
            <a:avLst/>
          </a:prstGeom>
          <a:noFill/>
        </p:spPr>
        <p:txBody>
          <a:bodyPr wrap="square" rtlCol="0">
            <a:spAutoFit/>
          </a:bodyPr>
          <a:lstStyle/>
          <a:p>
            <a:r>
              <a:rPr lang="en-US" b="1" dirty="0" smtClean="0">
                <a:solidFill>
                  <a:srgbClr val="00B050"/>
                </a:solidFill>
              </a:rPr>
              <a:t>Real breakthrough with </a:t>
            </a:r>
            <a:r>
              <a:rPr lang="en-US" b="1" dirty="0" err="1" smtClean="0">
                <a:solidFill>
                  <a:srgbClr val="00B050"/>
                </a:solidFill>
              </a:rPr>
              <a:t>AlexNet</a:t>
            </a:r>
            <a:r>
              <a:rPr lang="en-US" b="1" dirty="0" smtClean="0">
                <a:solidFill>
                  <a:srgbClr val="00B050"/>
                </a:solidFill>
              </a:rPr>
              <a:t> on GPU in 2012</a:t>
            </a:r>
            <a:endParaRPr lang="en-US" b="1"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bg/>
                                          </p:spTgt>
                                        </p:tgtEl>
                                        <p:attrNameLst>
                                          <p:attrName>style.visibility</p:attrName>
                                        </p:attrNameLst>
                                      </p:cBhvr>
                                      <p:to>
                                        <p:strVal val="visible"/>
                                      </p:to>
                                    </p:set>
                                    <p:anim calcmode="lin" valueType="num">
                                      <p:cBhvr additive="base">
                                        <p:cTn id="7" dur="500" fill="hold"/>
                                        <p:tgtEl>
                                          <p:spTgt spid="2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 calcmode="lin" valueType="num">
                                      <p:cBhvr additive="base">
                                        <p:cTn id="1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bg/>
                                          </p:spTgt>
                                        </p:tgtEl>
                                        <p:attrNameLst>
                                          <p:attrName>style.visibility</p:attrName>
                                        </p:attrNameLst>
                                      </p:cBhvr>
                                      <p:to>
                                        <p:strVal val="visible"/>
                                      </p:to>
                                    </p:set>
                                    <p:anim calcmode="lin" valueType="num">
                                      <p:cBhvr additive="base">
                                        <p:cTn id="15"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bg/>
                                          </p:spTgt>
                                        </p:tgtEl>
                                        <p:attrNameLst>
                                          <p:attrName>style.visibility</p:attrName>
                                        </p:attrNameLst>
                                      </p:cBhvr>
                                      <p:to>
                                        <p:strVal val="visible"/>
                                      </p:to>
                                    </p:set>
                                    <p:anim calcmode="lin" valueType="num">
                                      <p:cBhvr additive="base">
                                        <p:cTn id="23" dur="500" fill="hold"/>
                                        <p:tgtEl>
                                          <p:spTgt spid="2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3" grpId="0" build="allAtOnce" animBg="1"/>
      <p:bldP spid="25" grpId="0"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Welcome</a:t>
            </a:r>
            <a:endParaRPr lang="en-US" dirty="0"/>
          </a:p>
        </p:txBody>
      </p:sp>
      <p:sp>
        <p:nvSpPr>
          <p:cNvPr id="3" name="Espace réservé du contenu 2"/>
          <p:cNvSpPr>
            <a:spLocks noGrp="1"/>
          </p:cNvSpPr>
          <p:nvPr>
            <p:ph idx="1"/>
          </p:nvPr>
        </p:nvSpPr>
        <p:spPr>
          <a:xfrm>
            <a:off x="323528" y="1457400"/>
            <a:ext cx="8820472" cy="5400600"/>
          </a:xfrm>
        </p:spPr>
        <p:txBody>
          <a:bodyPr>
            <a:normAutofit fontScale="92500" lnSpcReduction="10000"/>
          </a:bodyPr>
          <a:lstStyle/>
          <a:p>
            <a:r>
              <a:rPr lang="en-US" dirty="0" smtClean="0"/>
              <a:t>Ahmad EL-SALLAB</a:t>
            </a:r>
            <a:endParaRPr lang="en-US" dirty="0"/>
          </a:p>
          <a:p>
            <a:r>
              <a:rPr lang="en-US" dirty="0"/>
              <a:t>Ph.D. Cairo University, 2010-2014</a:t>
            </a:r>
          </a:p>
          <a:p>
            <a:pPr>
              <a:lnSpc>
                <a:spcPct val="100000"/>
              </a:lnSpc>
            </a:pPr>
            <a:r>
              <a:rPr lang="en-US" dirty="0"/>
              <a:t>M.Sc., Cairo University, 2007-2009</a:t>
            </a:r>
          </a:p>
          <a:p>
            <a:pPr>
              <a:lnSpc>
                <a:spcPct val="100000"/>
              </a:lnSpc>
            </a:pPr>
            <a:r>
              <a:rPr lang="en-US" dirty="0" smtClean="0"/>
              <a:t>Publications and research</a:t>
            </a:r>
          </a:p>
          <a:p>
            <a:pPr lvl="1"/>
            <a:r>
              <a:rPr lang="en-US" dirty="0" smtClean="0"/>
              <a:t>20+ publications in ML/DL, Speech, Comp Vision, Robotics, NLP</a:t>
            </a:r>
          </a:p>
          <a:p>
            <a:pPr lvl="1"/>
            <a:r>
              <a:rPr lang="en-US" dirty="0" smtClean="0"/>
              <a:t>Research </a:t>
            </a:r>
            <a:r>
              <a:rPr lang="en-US" dirty="0"/>
              <a:t>gate </a:t>
            </a:r>
            <a:r>
              <a:rPr lang="en-US" dirty="0" smtClean="0"/>
              <a:t>profile: </a:t>
            </a:r>
            <a:r>
              <a:rPr lang="en-US" dirty="0"/>
              <a:t>Ahmad A. Al </a:t>
            </a:r>
            <a:r>
              <a:rPr lang="en-US" dirty="0" err="1"/>
              <a:t>Sallab</a:t>
            </a:r>
            <a:endParaRPr lang="en-US" sz="2400" dirty="0"/>
          </a:p>
          <a:p>
            <a:r>
              <a:rPr lang="en-US" dirty="0" err="1" smtClean="0"/>
              <a:t>Valeo</a:t>
            </a:r>
            <a:r>
              <a:rPr lang="en-US" dirty="0" smtClean="0"/>
              <a:t>, 2008-Now</a:t>
            </a:r>
          </a:p>
          <a:p>
            <a:pPr lvl="1"/>
            <a:r>
              <a:rPr lang="en-US" dirty="0" smtClean="0"/>
              <a:t>S. Expert/S. Chief of AI/DL</a:t>
            </a:r>
            <a:endParaRPr lang="en-US" dirty="0"/>
          </a:p>
          <a:p>
            <a:r>
              <a:rPr lang="en-US" dirty="0" smtClean="0"/>
              <a:t>Intel</a:t>
            </a:r>
            <a:r>
              <a:rPr lang="en-US" dirty="0"/>
              <a:t>, </a:t>
            </a:r>
            <a:r>
              <a:rPr lang="en-US" dirty="0" smtClean="0"/>
              <a:t>2005-2008</a:t>
            </a:r>
          </a:p>
          <a:p>
            <a:r>
              <a:rPr lang="en-US" dirty="0" smtClean="0"/>
              <a:t>Lecturer (ITI, CUFE, GUC, NTI,…)</a:t>
            </a:r>
          </a:p>
        </p:txBody>
      </p:sp>
      <p:pic>
        <p:nvPicPr>
          <p:cNvPr id="4" name="Picture 8" descr="https://rumsasubmissions.files.wordpress.com/2013/04/handshaking02.gif"/>
          <p:cNvPicPr>
            <a:picLocks noChangeAspect="1" noChangeArrowheads="1"/>
          </p:cNvPicPr>
          <p:nvPr/>
        </p:nvPicPr>
        <p:blipFill>
          <a:blip r:embed="rId3" cstate="print"/>
          <a:srcRect/>
          <a:stretch>
            <a:fillRect/>
          </a:stretch>
        </p:blipFill>
        <p:spPr bwMode="auto">
          <a:xfrm>
            <a:off x="7086600" y="228600"/>
            <a:ext cx="1666875" cy="152110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a:t>
            </a: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95600" y="3962400"/>
            <a:ext cx="3001143" cy="707886"/>
          </a:xfrm>
          <a:prstGeom prst="rect">
            <a:avLst/>
          </a:prstGeom>
          <a:noFill/>
        </p:spPr>
        <p:txBody>
          <a:bodyPr wrap="none" rtlCol="0">
            <a:spAutoFit/>
          </a:bodyPr>
          <a:lstStyle/>
          <a:p>
            <a:r>
              <a:rPr lang="en-US" sz="4000" dirty="0" smtClean="0"/>
              <a:t>Rule based AI</a:t>
            </a:r>
            <a:endParaRPr lang="en-US" sz="4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a:t>
            </a: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a:t>
            </a: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17" name="TextBox 16"/>
          <p:cNvSpPr txBox="1"/>
          <p:nvPr/>
        </p:nvSpPr>
        <p:spPr>
          <a:xfrm>
            <a:off x="6172200" y="4495800"/>
            <a:ext cx="2222275" cy="369332"/>
          </a:xfrm>
          <a:prstGeom prst="rect">
            <a:avLst/>
          </a:prstGeom>
          <a:noFill/>
        </p:spPr>
        <p:txBody>
          <a:bodyPr wrap="none" rtlCol="0">
            <a:spAutoFit/>
          </a:bodyPr>
          <a:lstStyle/>
          <a:p>
            <a:r>
              <a:rPr lang="en-US" dirty="0" smtClean="0"/>
              <a:t>Did you handle scale?</a:t>
            </a:r>
            <a:endParaRPr lang="en-US" dirty="0"/>
          </a:p>
        </p:txBody>
      </p:sp>
      <p:sp>
        <p:nvSpPr>
          <p:cNvPr id="18" name="TextBox 17"/>
          <p:cNvSpPr txBox="1"/>
          <p:nvPr/>
        </p:nvSpPr>
        <p:spPr>
          <a:xfrm>
            <a:off x="5715000" y="5562600"/>
            <a:ext cx="2316083" cy="369332"/>
          </a:xfrm>
          <a:prstGeom prst="rect">
            <a:avLst/>
          </a:prstGeom>
          <a:noFill/>
        </p:spPr>
        <p:txBody>
          <a:bodyPr wrap="none" rtlCol="0">
            <a:spAutoFit/>
          </a:bodyPr>
          <a:lstStyle/>
          <a:p>
            <a:r>
              <a:rPr lang="en-US" dirty="0" smtClean="0"/>
              <a:t>Did you handle colors?</a:t>
            </a:r>
            <a:endParaRPr lang="en-US" dirty="0"/>
          </a:p>
        </p:txBody>
      </p:sp>
      <p:sp>
        <p:nvSpPr>
          <p:cNvPr id="19" name="TextBox 18"/>
          <p:cNvSpPr txBox="1"/>
          <p:nvPr/>
        </p:nvSpPr>
        <p:spPr>
          <a:xfrm>
            <a:off x="990600" y="5715000"/>
            <a:ext cx="2206566" cy="369332"/>
          </a:xfrm>
          <a:prstGeom prst="rect">
            <a:avLst/>
          </a:prstGeom>
          <a:noFill/>
        </p:spPr>
        <p:txBody>
          <a:bodyPr wrap="none" rtlCol="0">
            <a:spAutoFit/>
          </a:bodyPr>
          <a:lstStyle/>
          <a:p>
            <a:r>
              <a:rPr lang="en-US" dirty="0" smtClean="0"/>
              <a:t>Did you handle pose?</a:t>
            </a:r>
            <a:endParaRPr lang="en-US" dirty="0"/>
          </a:p>
        </p:txBody>
      </p:sp>
      <p:sp>
        <p:nvSpPr>
          <p:cNvPr id="20" name="TextBox 19"/>
          <p:cNvSpPr txBox="1"/>
          <p:nvPr/>
        </p:nvSpPr>
        <p:spPr>
          <a:xfrm>
            <a:off x="228600" y="4648200"/>
            <a:ext cx="2399568" cy="369332"/>
          </a:xfrm>
          <a:prstGeom prst="rect">
            <a:avLst/>
          </a:prstGeom>
          <a:noFill/>
        </p:spPr>
        <p:txBody>
          <a:bodyPr wrap="none" rtlCol="0">
            <a:spAutoFit/>
          </a:bodyPr>
          <a:lstStyle/>
          <a:p>
            <a:r>
              <a:rPr lang="en-US" dirty="0" smtClean="0"/>
              <a:t>Did you handle Clutter?</a:t>
            </a:r>
            <a:endParaRPr lang="en-US" dirty="0"/>
          </a:p>
        </p:txBody>
      </p:sp>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FF0000"/>
                </a:solidFill>
              </a:rPr>
              <a:t>Too many cases!!!!</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DL: AI with Programming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752600" y="1981200"/>
            <a:ext cx="992981" cy="1247775"/>
          </a:xfrm>
          <a:prstGeom prst="rect">
            <a:avLst/>
          </a:prstGeom>
          <a:noFill/>
          <a:ln w="9525">
            <a:noFill/>
            <a:miter lim="800000"/>
            <a:headEnd/>
            <a:tailEnd/>
          </a:ln>
        </p:spPr>
      </p:pic>
      <p:cxnSp>
        <p:nvCxnSpPr>
          <p:cNvPr id="6" name="Straight Arrow Connector 5"/>
          <p:cNvCxnSpPr/>
          <p:nvPr/>
        </p:nvCxnSpPr>
        <p:spPr>
          <a:xfrm>
            <a:off x="2819400" y="2590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5200" y="2133600"/>
            <a:ext cx="16764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Rules</a:t>
            </a:r>
          </a:p>
          <a:p>
            <a:pPr algn="ctr"/>
            <a:r>
              <a:rPr lang="en-US" dirty="0" smtClean="0">
                <a:solidFill>
                  <a:schemeClr val="tx1"/>
                </a:solidFill>
              </a:rPr>
              <a:t>(</a:t>
            </a:r>
            <a:r>
              <a:rPr lang="en-US" dirty="0" smtClean="0">
                <a:solidFill>
                  <a:schemeClr val="tx1"/>
                </a:solidFill>
              </a:rPr>
              <a:t>If-else)</a:t>
            </a:r>
            <a:endParaRPr lang="en-US" dirty="0">
              <a:solidFill>
                <a:schemeClr val="tx1"/>
              </a:solidFill>
            </a:endParaRPr>
          </a:p>
        </p:txBody>
      </p:sp>
      <p:sp>
        <p:nvSpPr>
          <p:cNvPr id="10" name="Oval 9"/>
          <p:cNvSpPr/>
          <p:nvPr/>
        </p:nvSpPr>
        <p:spPr>
          <a:xfrm>
            <a:off x="5791200" y="22098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a:t>
            </a:r>
            <a:endParaRPr lang="en-US" dirty="0"/>
          </a:p>
        </p:txBody>
      </p:sp>
      <p:cxnSp>
        <p:nvCxnSpPr>
          <p:cNvPr id="12" name="Straight Arrow Connector 11"/>
          <p:cNvCxnSpPr>
            <a:stCxn id="7" idx="3"/>
            <a:endCxn id="10" idx="2"/>
          </p:cNvCxnSpPr>
          <p:nvPr/>
        </p:nvCxnSpPr>
        <p:spPr>
          <a:xfrm>
            <a:off x="5181600" y="2628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
          <p:cNvPicPr>
            <a:picLocks noChangeAspect="1" noChangeArrowheads="1"/>
          </p:cNvPicPr>
          <p:nvPr/>
        </p:nvPicPr>
        <p:blipFill>
          <a:blip r:embed="rId2" cstate="print"/>
          <a:srcRect/>
          <a:stretch>
            <a:fillRect/>
          </a:stretch>
        </p:blipFill>
        <p:spPr bwMode="auto">
          <a:xfrm>
            <a:off x="4572000" y="4038600"/>
            <a:ext cx="630345" cy="792088"/>
          </a:xfrm>
          <a:prstGeom prst="rect">
            <a:avLst/>
          </a:prstGeom>
          <a:noFill/>
          <a:ln w="9525">
            <a:noFill/>
            <a:miter lim="800000"/>
            <a:headEnd/>
            <a:tailEnd/>
          </a:ln>
        </p:spPr>
      </p:pic>
      <p:pic>
        <p:nvPicPr>
          <p:cNvPr id="15" name="Picture 2"/>
          <p:cNvPicPr>
            <a:picLocks noChangeAspect="1" noChangeArrowheads="1"/>
          </p:cNvPicPr>
          <p:nvPr/>
        </p:nvPicPr>
        <p:blipFill>
          <a:blip r:embed="rId2" cstate="print"/>
          <a:srcRect/>
          <a:stretch>
            <a:fillRect/>
          </a:stretch>
        </p:blipFill>
        <p:spPr bwMode="auto">
          <a:xfrm>
            <a:off x="3581400" y="3581400"/>
            <a:ext cx="992981" cy="1247775"/>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3810000" y="5181600"/>
            <a:ext cx="1143000" cy="1044222"/>
          </a:xfrm>
          <a:prstGeom prst="rect">
            <a:avLst/>
          </a:prstGeom>
          <a:noFill/>
          <a:ln w="9525">
            <a:noFill/>
            <a:miter lim="800000"/>
            <a:headEnd/>
            <a:tailEnd/>
          </a:ln>
        </p:spPr>
      </p:pic>
      <p:sp>
        <p:nvSpPr>
          <p:cNvPr id="21" name="TextBox 20"/>
          <p:cNvSpPr txBox="1"/>
          <p:nvPr/>
        </p:nvSpPr>
        <p:spPr>
          <a:xfrm>
            <a:off x="1371600" y="1371600"/>
            <a:ext cx="6096000" cy="461665"/>
          </a:xfrm>
          <a:prstGeom prst="rect">
            <a:avLst/>
          </a:prstGeom>
          <a:noFill/>
        </p:spPr>
        <p:txBody>
          <a:bodyPr wrap="square" rtlCol="0">
            <a:spAutoFit/>
          </a:bodyPr>
          <a:lstStyle/>
          <a:p>
            <a:pPr algn="ctr"/>
            <a:r>
              <a:rPr lang="en-US" sz="2400" dirty="0" smtClean="0">
                <a:solidFill>
                  <a:srgbClr val="00B050"/>
                </a:solidFill>
              </a:rPr>
              <a:t>Let’s learn the rule</a:t>
            </a:r>
            <a:endParaRPr lang="en-US" sz="2400" dirty="0">
              <a:solidFill>
                <a:srgbClr val="00B05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Machine Learning – </a:t>
            </a:r>
            <a:r>
              <a:rPr lang="en-US" dirty="0"/>
              <a:t>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 name="Picture 17" descr="C:\Users\aelsalla\Desktop\download (5).jpg"/>
          <p:cNvPicPr>
            <a:picLocks noChangeAspect="1" noChangeArrowheads="1"/>
          </p:cNvPicPr>
          <p:nvPr/>
        </p:nvPicPr>
        <p:blipFill>
          <a:blip r:embed="rId9"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smtClean="0"/>
              <a:t>Rule based AI </a:t>
            </a:r>
            <a:r>
              <a:rPr lang="en-US" dirty="0" smtClean="0"/>
              <a:t>vs. Machine </a:t>
            </a:r>
            <a:r>
              <a:rPr lang="en-US" dirty="0" smtClean="0"/>
              <a:t>Learning AI</a:t>
            </a:r>
            <a:endParaRPr lang="fr-FR" dirty="0"/>
          </a:p>
        </p:txBody>
      </p:sp>
      <p:sp>
        <p:nvSpPr>
          <p:cNvPr id="22" name="Rectangle 21"/>
          <p:cNvSpPr/>
          <p:nvPr/>
        </p:nvSpPr>
        <p:spPr>
          <a:xfrm>
            <a:off x="1295400" y="4876800"/>
            <a:ext cx="617220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200" b="1" dirty="0" smtClean="0"/>
              <a:t>Machine learning is the science of getting computers to act without being explicitly programmed</a:t>
            </a:r>
            <a:endParaRPr lang="en-US" sz="3200" b="1" dirty="0"/>
          </a:p>
        </p:txBody>
      </p:sp>
      <p:pic>
        <p:nvPicPr>
          <p:cNvPr id="1026" name="Picture 2"/>
          <p:cNvPicPr>
            <a:picLocks noChangeAspect="1" noChangeArrowheads="1"/>
          </p:cNvPicPr>
          <p:nvPr/>
        </p:nvPicPr>
        <p:blipFill>
          <a:blip r:embed="rId4" cstate="print"/>
          <a:srcRect/>
          <a:stretch>
            <a:fillRect/>
          </a:stretch>
        </p:blipFill>
        <p:spPr bwMode="auto">
          <a:xfrm>
            <a:off x="1676400" y="1371600"/>
            <a:ext cx="5225160" cy="3038475"/>
          </a:xfrm>
          <a:prstGeom prst="rect">
            <a:avLst/>
          </a:prstGeom>
          <a:noFill/>
          <a:ln w="9525">
            <a:noFill/>
            <a:miter lim="800000"/>
            <a:headEnd/>
            <a:tailEnd/>
          </a:ln>
        </p:spPr>
      </p:pic>
    </p:spTree>
    <p:custDataLst>
      <p:tags r:id="rId1"/>
    </p:custDataLst>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Machine Learning Pipeline</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838200" y="1600200"/>
            <a:ext cx="6949831" cy="3124200"/>
          </a:xfrm>
          <a:prstGeom prst="rect">
            <a:avLst/>
          </a:prstGeom>
          <a:noFill/>
          <a:ln w="9525">
            <a:noFill/>
            <a:miter lim="800000"/>
            <a:headEnd/>
            <a:tailEnd/>
          </a:ln>
        </p:spPr>
      </p:pic>
      <p:pic>
        <p:nvPicPr>
          <p:cNvPr id="4" name="Picture 3" descr="Image result for face recognition"/>
          <p:cNvPicPr/>
          <p:nvPr/>
        </p:nvPicPr>
        <p:blipFill>
          <a:blip r:embed="rId3" cstate="print"/>
          <a:srcRect/>
          <a:stretch>
            <a:fillRect/>
          </a:stretch>
        </p:blipFill>
        <p:spPr bwMode="auto">
          <a:xfrm>
            <a:off x="1828800" y="1981200"/>
            <a:ext cx="2133600"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381000" y="45720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ts val="33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B050"/>
                </a:solidFill>
                <a:effectLst/>
                <a:uLnTx/>
                <a:uFillTx/>
                <a:latin typeface="+mn-lt"/>
                <a:ea typeface="+mj-ea"/>
                <a:cs typeface="+mj-cs"/>
              </a:rPr>
              <a:t>Feature is a representation / </a:t>
            </a:r>
            <a:r>
              <a:rPr kumimoji="0" lang="en-US" sz="3200" b="1" i="0" u="sng" strike="noStrike" kern="1200" cap="none" spc="0" normalizeH="0" baseline="0" noProof="0" dirty="0" smtClean="0">
                <a:ln>
                  <a:noFill/>
                </a:ln>
                <a:solidFill>
                  <a:srgbClr val="00B050"/>
                </a:solidFill>
                <a:effectLst/>
                <a:uLnTx/>
                <a:uFillTx/>
                <a:latin typeface="+mn-lt"/>
                <a:ea typeface="+mj-ea"/>
                <a:cs typeface="+mj-cs"/>
              </a:rPr>
              <a:t>transformation </a:t>
            </a:r>
            <a:r>
              <a:rPr kumimoji="0" lang="en-US" sz="3200" b="0" i="0" u="none" strike="noStrike" kern="1200" cap="none" spc="0" normalizeH="0" baseline="0" noProof="0" dirty="0" smtClean="0">
                <a:ln>
                  <a:noFill/>
                </a:ln>
                <a:solidFill>
                  <a:srgbClr val="00B050"/>
                </a:solidFill>
                <a:effectLst/>
                <a:uLnTx/>
                <a:uFillTx/>
                <a:latin typeface="+mn-lt"/>
                <a:ea typeface="+mj-ea"/>
                <a:cs typeface="+mj-cs"/>
              </a:rPr>
              <a:t>of</a:t>
            </a:r>
            <a:r>
              <a:rPr kumimoji="0" lang="en-US" sz="3200" b="0" i="0" u="none" strike="noStrike" kern="1200" cap="none" spc="0" normalizeH="0" noProof="0" dirty="0" smtClean="0">
                <a:ln>
                  <a:noFill/>
                </a:ln>
                <a:solidFill>
                  <a:srgbClr val="00B050"/>
                </a:solidFill>
                <a:effectLst/>
                <a:uLnTx/>
                <a:uFillTx/>
                <a:latin typeface="+mn-lt"/>
                <a:ea typeface="+mj-ea"/>
                <a:cs typeface="+mj-cs"/>
              </a:rPr>
              <a:t> raw data</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sz="3200" baseline="0" dirty="0" smtClean="0">
              <a:solidFill>
                <a:srgbClr val="5C5C5C"/>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Engineering</a:t>
            </a:r>
            <a:endParaRPr lang="en-US" dirty="0"/>
          </a:p>
        </p:txBody>
      </p:sp>
      <p:pic>
        <p:nvPicPr>
          <p:cNvPr id="6" name="Picture 5" descr="Image result for face recognition"/>
          <p:cNvPicPr/>
          <p:nvPr/>
        </p:nvPicPr>
        <p:blipFill>
          <a:blip r:embed="rId2" cstate="print"/>
          <a:srcRect/>
          <a:stretch>
            <a:fillRect/>
          </a:stretch>
        </p:blipFill>
        <p:spPr bwMode="auto">
          <a:xfrm>
            <a:off x="3200400" y="2514600"/>
            <a:ext cx="2819400" cy="1447800"/>
          </a:xfrm>
          <a:prstGeom prst="rect">
            <a:avLst/>
          </a:prstGeom>
          <a:noFill/>
          <a:ln w="9525">
            <a:noFill/>
            <a:miter lim="800000"/>
            <a:headEnd/>
            <a:tailEnd/>
          </a:ln>
        </p:spPr>
      </p:pic>
      <p:sp>
        <p:nvSpPr>
          <p:cNvPr id="7" name="Title 1"/>
          <p:cNvSpPr txBox="1">
            <a:spLocks/>
          </p:cNvSpPr>
          <p:nvPr/>
        </p:nvSpPr>
        <p:spPr>
          <a:xfrm>
            <a:off x="522575" y="4114800"/>
            <a:ext cx="8621425" cy="417600"/>
          </a:xfrm>
          <a:prstGeom prst="rect">
            <a:avLst/>
          </a:prstGeom>
          <a:noFill/>
          <a:ln w="12700" algn="ctr">
            <a:noFill/>
            <a:miter lim="800000"/>
            <a:headEnd/>
            <a:tailEnd/>
          </a:ln>
          <a:effectLst/>
        </p:spPr>
        <p:txBody>
          <a:bodyPr vert="horz" wrap="square" lIns="0" tIns="0" rIns="0" bIns="0" numCol="1" anchor="t" anchorCtr="0" compatLnSpc="1">
            <a:prstTxWarp prst="textNoShape">
              <a:avLst/>
            </a:prstTxWarp>
            <a:noAutofit/>
          </a:bodyPr>
          <a:lstStyle/>
          <a:p>
            <a:pPr lvl="0"/>
            <a:r>
              <a:rPr lang="en-US" b="1" dirty="0" smtClean="0">
                <a:solidFill>
                  <a:srgbClr val="FF0000"/>
                </a:solidFill>
              </a:rPr>
              <a:t>Problem: clutter, </a:t>
            </a:r>
            <a:r>
              <a:rPr lang="en-US" b="1" dirty="0" smtClean="0">
                <a:solidFill>
                  <a:srgbClr val="FF0000"/>
                </a:solidFill>
              </a:rPr>
              <a:t>pose, conditions,…etc all affect the designed features vector</a:t>
            </a:r>
          </a:p>
          <a:p>
            <a:pPr marL="0" marR="0" lvl="0" indent="0" algn="l" defTabSz="914400" rtl="0" eaLnBrk="1" fontAlgn="auto" latinLnBrk="0" hangingPunct="1">
              <a:lnSpc>
                <a:spcPts val="3300"/>
              </a:lnSpc>
              <a:spcBef>
                <a:spcPct val="0"/>
              </a:spcBef>
              <a:spcAft>
                <a:spcPts val="0"/>
              </a:spcAft>
              <a:buClrTx/>
              <a:buSzTx/>
              <a:buFontTx/>
              <a:buNone/>
              <a:tabLst/>
              <a:defRPr/>
            </a:pPr>
            <a:endParaRPr lang="en-US" baseline="0" dirty="0" smtClean="0">
              <a:solidFill>
                <a:srgbClr val="FF0000"/>
              </a:solidFill>
              <a:ea typeface="+mj-ea"/>
              <a:cs typeface="+mj-cs"/>
            </a:endParaRPr>
          </a:p>
        </p:txBody>
      </p:sp>
      <p:sp>
        <p:nvSpPr>
          <p:cNvPr id="8" name="TextBox 7"/>
          <p:cNvSpPr txBox="1"/>
          <p:nvPr/>
        </p:nvSpPr>
        <p:spPr>
          <a:xfrm>
            <a:off x="609600" y="2286000"/>
            <a:ext cx="1799082" cy="369332"/>
          </a:xfrm>
          <a:prstGeom prst="rect">
            <a:avLst/>
          </a:prstGeom>
          <a:noFill/>
        </p:spPr>
        <p:txBody>
          <a:bodyPr wrap="none" rtlCol="0">
            <a:spAutoFit/>
          </a:bodyPr>
          <a:lstStyle/>
          <a:p>
            <a:r>
              <a:rPr lang="en-US" dirty="0" smtClean="0"/>
              <a:t>Raw data = pixels</a:t>
            </a:r>
            <a:endParaRPr lang="en-US" dirty="0"/>
          </a:p>
        </p:txBody>
      </p:sp>
      <p:sp>
        <p:nvSpPr>
          <p:cNvPr id="9" name="TextBox 8"/>
          <p:cNvSpPr txBox="1"/>
          <p:nvPr/>
        </p:nvSpPr>
        <p:spPr>
          <a:xfrm>
            <a:off x="6705600" y="2209800"/>
            <a:ext cx="2239011" cy="369332"/>
          </a:xfrm>
          <a:prstGeom prst="rect">
            <a:avLst/>
          </a:prstGeom>
          <a:noFill/>
        </p:spPr>
        <p:txBody>
          <a:bodyPr wrap="none" rtlCol="0">
            <a:spAutoFit/>
          </a:bodyPr>
          <a:lstStyle/>
          <a:p>
            <a:r>
              <a:rPr lang="en-US" dirty="0" smtClean="0"/>
              <a:t>Features = face points</a:t>
            </a:r>
            <a:endParaRPr lang="en-US" dirty="0"/>
          </a:p>
        </p:txBody>
      </p:sp>
      <p:sp>
        <p:nvSpPr>
          <p:cNvPr id="10" name="TextBox 9"/>
          <p:cNvSpPr txBox="1"/>
          <p:nvPr/>
        </p:nvSpPr>
        <p:spPr>
          <a:xfrm>
            <a:off x="3429000" y="1905000"/>
            <a:ext cx="2291974" cy="369332"/>
          </a:xfrm>
          <a:prstGeom prst="rect">
            <a:avLst/>
          </a:prstGeom>
          <a:noFill/>
        </p:spPr>
        <p:txBody>
          <a:bodyPr wrap="none" rtlCol="0">
            <a:spAutoFit/>
          </a:bodyPr>
          <a:lstStyle/>
          <a:p>
            <a:r>
              <a:rPr lang="en-US" dirty="0" smtClean="0"/>
              <a:t>Features = f(Raw data)</a:t>
            </a:r>
            <a:endParaRPr lang="en-US" dirty="0"/>
          </a:p>
        </p:txBody>
      </p:sp>
      <p:pic>
        <p:nvPicPr>
          <p:cNvPr id="12" name="Picture 4"/>
          <p:cNvPicPr>
            <a:picLocks noChangeAspect="1" noChangeArrowheads="1"/>
          </p:cNvPicPr>
          <p:nvPr/>
        </p:nvPicPr>
        <p:blipFill>
          <a:blip r:embed="rId3" cstate="print"/>
          <a:srcRect/>
          <a:stretch>
            <a:fillRect/>
          </a:stretch>
        </p:blipFill>
        <p:spPr bwMode="auto">
          <a:xfrm>
            <a:off x="3733800" y="5029200"/>
            <a:ext cx="1524000" cy="1392296"/>
          </a:xfrm>
          <a:prstGeom prst="rect">
            <a:avLst/>
          </a:prstGeom>
          <a:noFill/>
          <a:ln w="9525">
            <a:noFill/>
            <a:miter lim="800000"/>
            <a:headEnd/>
            <a:tailEnd/>
          </a:ln>
        </p:spPr>
      </p:pic>
      <p:sp>
        <p:nvSpPr>
          <p:cNvPr id="13" name="Rectangle 12"/>
          <p:cNvSpPr/>
          <p:nvPr/>
        </p:nvSpPr>
        <p:spPr>
          <a:xfrm>
            <a:off x="2438400" y="1371600"/>
            <a:ext cx="4572000" cy="461665"/>
          </a:xfrm>
          <a:prstGeom prst="rect">
            <a:avLst/>
          </a:prstGeom>
        </p:spPr>
        <p:txBody>
          <a:bodyPr>
            <a:spAutoFit/>
          </a:bodyPr>
          <a:lstStyle/>
          <a:p>
            <a:pPr lvl="0" algn="ctr"/>
            <a:r>
              <a:rPr lang="en-US" sz="2400" b="1" dirty="0" smtClean="0">
                <a:solidFill>
                  <a:srgbClr val="FF0000"/>
                </a:solidFill>
              </a:rPr>
              <a:t>Again too many cases!</a:t>
            </a:r>
            <a:endParaRPr lang="en-US" sz="24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lstStyle/>
          <a:p>
            <a:r>
              <a:rPr lang="en-US" dirty="0" smtClean="0"/>
              <a:t>Features = Representations</a:t>
            </a:r>
            <a:endParaRPr lang="en-US" dirty="0"/>
          </a:p>
        </p:txBody>
      </p:sp>
      <p:sp>
        <p:nvSpPr>
          <p:cNvPr id="4" name="Title 1"/>
          <p:cNvSpPr txBox="1">
            <a:spLocks/>
          </p:cNvSpPr>
          <p:nvPr/>
        </p:nvSpPr>
        <p:spPr>
          <a:xfrm>
            <a:off x="381000" y="4267200"/>
            <a:ext cx="8229600" cy="18288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Features Engineering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vs.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Representations Learning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9" name="Picture 5"/>
          <p:cNvPicPr>
            <a:picLocks noChangeAspect="1" noChangeArrowheads="1"/>
          </p:cNvPicPr>
          <p:nvPr/>
        </p:nvPicPr>
        <p:blipFill>
          <a:blip r:embed="rId2" cstate="print"/>
          <a:srcRect/>
          <a:stretch>
            <a:fillRect/>
          </a:stretch>
        </p:blipFill>
        <p:spPr bwMode="auto">
          <a:xfrm>
            <a:off x="2971800" y="2286000"/>
            <a:ext cx="2609850" cy="1672237"/>
          </a:xfrm>
          <a:prstGeom prst="rect">
            <a:avLst/>
          </a:prstGeom>
          <a:noFill/>
          <a:ln w="9525">
            <a:noFill/>
            <a:miter lim="800000"/>
            <a:headEnd/>
            <a:tailEnd/>
          </a:ln>
        </p:spPr>
      </p:pic>
      <p:sp>
        <p:nvSpPr>
          <p:cNvPr id="8" name="Rectangle 7"/>
          <p:cNvSpPr/>
          <p:nvPr/>
        </p:nvSpPr>
        <p:spPr>
          <a:xfrm>
            <a:off x="2133600" y="838200"/>
            <a:ext cx="4572000" cy="584775"/>
          </a:xfrm>
          <a:prstGeom prst="rect">
            <a:avLst/>
          </a:prstGeom>
        </p:spPr>
        <p:txBody>
          <a:bodyPr>
            <a:spAutoFit/>
          </a:bodyPr>
          <a:lstStyle/>
          <a:p>
            <a:pPr lvl="0" algn="ctr"/>
            <a:r>
              <a:rPr lang="en-US" sz="3200" b="1" dirty="0" smtClean="0">
                <a:solidFill>
                  <a:srgbClr val="00B050"/>
                </a:solidFill>
              </a:rPr>
              <a:t>Let’s learn the features!</a:t>
            </a:r>
            <a:endParaRPr lang="en-US" sz="3200" dirty="0" smtClean="0">
              <a:solidFill>
                <a:srgbClr val="00B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r>
              <a:rPr lang="en-US" dirty="0" smtClean="0"/>
              <a:t>Practice vs. </a:t>
            </a:r>
            <a:r>
              <a:rPr lang="en-US" dirty="0" err="1" smtClean="0"/>
              <a:t>Thoery</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9929" y="228600"/>
            <a:ext cx="8621425" cy="417600"/>
          </a:xfrm>
        </p:spPr>
        <p:txBody>
          <a:bodyPr>
            <a:normAutofit fontScale="90000"/>
          </a:bodyPr>
          <a:lstStyle/>
          <a:p>
            <a:r>
              <a:rPr lang="en-US" dirty="0"/>
              <a:t>Deep Learning – Why?</a:t>
            </a:r>
            <a:endParaRPr lang="fr-FR" dirty="0"/>
          </a:p>
        </p:txBody>
      </p:sp>
      <p:graphicFrame>
        <p:nvGraphicFramePr>
          <p:cNvPr id="4" name="Content Placeholder 3"/>
          <p:cNvGraphicFramePr>
            <a:graphicFrameLocks noGrp="1"/>
          </p:cNvGraphicFramePr>
          <p:nvPr>
            <p:ph idx="1"/>
          </p:nvPr>
        </p:nvGraphicFramePr>
        <p:xfrm>
          <a:off x="304800" y="1066800"/>
          <a:ext cx="8229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298" name="AutoShape 2"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0" name="AutoShape 4" descr="Image result for MAchine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3" name="AutoShape 7"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07" name="AutoShape 11" descr="Image result for if-else programm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0" name="AutoShape 14" descr="Image result for deep learning"/>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sp>
        <p:nvSpPr>
          <p:cNvPr id="55312" name="AutoShape 16" descr="Image result for first computer"/>
          <p:cNvSpPr>
            <a:spLocks noChangeAspect="1" noChangeArrowheads="1"/>
          </p:cNvSpPr>
          <p:nvPr/>
        </p:nvSpPr>
        <p:spPr bwMode="auto">
          <a:xfrm>
            <a:off x="155575" y="84138"/>
            <a:ext cx="304800" cy="304801"/>
          </a:xfrm>
          <a:prstGeom prst="rect">
            <a:avLst/>
          </a:prstGeom>
          <a:noFill/>
        </p:spPr>
        <p:txBody>
          <a:bodyPr vert="horz" wrap="square" lIns="91294" tIns="45647" rIns="91294" bIns="45647" numCol="1" anchor="t" anchorCtr="0" compatLnSpc="1">
            <a:prstTxWarp prst="textNoShape">
              <a:avLst/>
            </a:prstTxWarp>
          </a:bodyPr>
          <a:lstStyle/>
          <a:p>
            <a:endParaRPr lang="en-US"/>
          </a:p>
        </p:txBody>
      </p:sp>
      <p:pic>
        <p:nvPicPr>
          <p:cNvPr id="234497" name="Picture 1"/>
          <p:cNvPicPr>
            <a:picLocks noChangeAspect="1" noChangeArrowheads="1"/>
          </p:cNvPicPr>
          <p:nvPr/>
        </p:nvPicPr>
        <p:blipFill>
          <a:blip r:embed="rId9" cstate="print"/>
          <a:srcRect/>
          <a:stretch>
            <a:fillRect/>
          </a:stretch>
        </p:blipFill>
        <p:spPr bwMode="auto">
          <a:xfrm>
            <a:off x="4191000" y="2819400"/>
            <a:ext cx="630345" cy="792088"/>
          </a:xfrm>
          <a:prstGeom prst="rect">
            <a:avLst/>
          </a:prstGeom>
          <a:noFill/>
          <a:ln w="9525">
            <a:noFill/>
            <a:miter lim="800000"/>
            <a:headEnd/>
            <a:tailEnd/>
          </a:ln>
        </p:spPr>
      </p:pic>
      <p:pic>
        <p:nvPicPr>
          <p:cNvPr id="234498" name="Picture 2"/>
          <p:cNvPicPr>
            <a:picLocks noChangeAspect="1" noChangeArrowheads="1"/>
          </p:cNvPicPr>
          <p:nvPr/>
        </p:nvPicPr>
        <p:blipFill>
          <a:blip r:embed="rId9" cstate="print"/>
          <a:srcRect/>
          <a:stretch>
            <a:fillRect/>
          </a:stretch>
        </p:blipFill>
        <p:spPr bwMode="auto">
          <a:xfrm>
            <a:off x="3200400" y="2362200"/>
            <a:ext cx="992981" cy="1247775"/>
          </a:xfrm>
          <a:prstGeom prst="rect">
            <a:avLst/>
          </a:prstGeom>
          <a:noFill/>
          <a:ln w="9525">
            <a:noFill/>
            <a:miter lim="800000"/>
            <a:headEnd/>
            <a:tailEnd/>
          </a:ln>
        </p:spPr>
      </p:pic>
      <p:pic>
        <p:nvPicPr>
          <p:cNvPr id="81924" name="Picture 4"/>
          <p:cNvPicPr>
            <a:picLocks noChangeAspect="1" noChangeArrowheads="1"/>
          </p:cNvPicPr>
          <p:nvPr/>
        </p:nvPicPr>
        <p:blipFill>
          <a:blip r:embed="rId10" cstate="print"/>
          <a:srcRect/>
          <a:stretch>
            <a:fillRect/>
          </a:stretch>
        </p:blipFill>
        <p:spPr bwMode="auto">
          <a:xfrm>
            <a:off x="5334000" y="3733800"/>
            <a:ext cx="750673" cy="685800"/>
          </a:xfrm>
          <a:prstGeom prst="rect">
            <a:avLst/>
          </a:prstGeom>
          <a:noFill/>
          <a:ln w="9525">
            <a:noFill/>
            <a:miter lim="800000"/>
            <a:headEnd/>
            <a:tailEnd/>
          </a:ln>
        </p:spPr>
      </p:pic>
      <p:pic>
        <p:nvPicPr>
          <p:cNvPr id="27" name="Picture 26" descr="Image result for face recognition"/>
          <p:cNvPicPr/>
          <p:nvPr/>
        </p:nvPicPr>
        <p:blipFill>
          <a:blip r:embed="rId11" cstate="print"/>
          <a:srcRect/>
          <a:stretch>
            <a:fillRect/>
          </a:stretch>
        </p:blipFill>
        <p:spPr bwMode="auto">
          <a:xfrm>
            <a:off x="5105400" y="2438400"/>
            <a:ext cx="1243582" cy="742950"/>
          </a:xfrm>
          <a:prstGeom prst="rect">
            <a:avLst/>
          </a:prstGeom>
          <a:noFill/>
          <a:ln w="9525">
            <a:noFill/>
            <a:miter lim="800000"/>
            <a:headEnd/>
            <a:tailEnd/>
          </a:ln>
        </p:spPr>
      </p:pic>
      <p:pic>
        <p:nvPicPr>
          <p:cNvPr id="23" name="Picture 17" descr="C:\Users\aelsalla\Desktop\download (5).jpg"/>
          <p:cNvPicPr>
            <a:picLocks noChangeAspect="1" noChangeArrowheads="1"/>
          </p:cNvPicPr>
          <p:nvPr/>
        </p:nvPicPr>
        <p:blipFill>
          <a:blip r:embed="rId12" cstate="print"/>
          <a:srcRect/>
          <a:stretch>
            <a:fillRect/>
          </a:stretch>
        </p:blipFill>
        <p:spPr bwMode="auto">
          <a:xfrm>
            <a:off x="4953000" y="1066800"/>
            <a:ext cx="1361644" cy="1066800"/>
          </a:xfrm>
          <a:prstGeom prst="rect">
            <a:avLst/>
          </a:prstGeom>
          <a:noFill/>
        </p:spPr>
      </p:pic>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Pipeline</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1828800" y="1600199"/>
            <a:ext cx="4572000" cy="33848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AI vs. ML vs. DL</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40617" y="1776413"/>
            <a:ext cx="6260271" cy="4090987"/>
          </a:xfrm>
          <a:prstGeom prst="rect">
            <a:avLst/>
          </a:prstGeom>
          <a:noFill/>
          <a:ln w="9525">
            <a:noFill/>
            <a:miter lim="800000"/>
            <a:headEnd/>
            <a:tailEnd/>
          </a:ln>
        </p:spPr>
      </p:pic>
      <p:sp>
        <p:nvSpPr>
          <p:cNvPr id="7" name="Rectangle 6"/>
          <p:cNvSpPr/>
          <p:nvPr/>
        </p:nvSpPr>
        <p:spPr>
          <a:xfrm>
            <a:off x="5621887" y="6553200"/>
            <a:ext cx="5198513" cy="369332"/>
          </a:xfrm>
          <a:prstGeom prst="rect">
            <a:avLst/>
          </a:prstGeom>
        </p:spPr>
        <p:txBody>
          <a:bodyPr wrap="square">
            <a:spAutoFit/>
          </a:bodyPr>
          <a:lstStyle/>
          <a:p>
            <a:r>
              <a:rPr lang="en-US" dirty="0" smtClean="0"/>
              <a:t>Deep Learning with Python, </a:t>
            </a:r>
            <a:r>
              <a:rPr lang="en-US" dirty="0" err="1" smtClean="0"/>
              <a:t>Chollet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143000"/>
          </a:xfrm>
        </p:spPr>
        <p:txBody>
          <a:bodyPr>
            <a:normAutofit fontScale="90000"/>
          </a:bodyPr>
          <a:lstStyle/>
          <a:p>
            <a:r>
              <a:rPr lang="en-US" dirty="0" smtClean="0"/>
              <a:t>Why representation matters so much?</a:t>
            </a:r>
            <a:endParaRPr lang="en-US" dirty="0"/>
          </a:p>
        </p:txBody>
      </p:sp>
      <p:pic>
        <p:nvPicPr>
          <p:cNvPr id="197634" name="Picture 2"/>
          <p:cNvPicPr>
            <a:picLocks noChangeAspect="1" noChangeArrowheads="1"/>
          </p:cNvPicPr>
          <p:nvPr/>
        </p:nvPicPr>
        <p:blipFill>
          <a:blip r:embed="rId2" cstate="print"/>
          <a:srcRect/>
          <a:stretch>
            <a:fillRect/>
          </a:stretch>
        </p:blipFill>
        <p:spPr bwMode="auto">
          <a:xfrm>
            <a:off x="609600" y="1676400"/>
            <a:ext cx="7077075" cy="3997613"/>
          </a:xfrm>
          <a:prstGeom prst="rect">
            <a:avLst/>
          </a:prstGeom>
          <a:noFill/>
          <a:ln w="9525">
            <a:noFill/>
            <a:miter lim="800000"/>
            <a:headEnd/>
            <a:tailEnd/>
          </a:ln>
        </p:spPr>
      </p:pic>
      <p:sp>
        <p:nvSpPr>
          <p:cNvPr id="5" name="Rectangle 4"/>
          <p:cNvSpPr/>
          <p:nvPr/>
        </p:nvSpPr>
        <p:spPr>
          <a:xfrm>
            <a:off x="1219200" y="5562600"/>
            <a:ext cx="6553200" cy="885499"/>
          </a:xfrm>
          <a:prstGeom prst="rect">
            <a:avLst/>
          </a:prstGeom>
        </p:spPr>
        <p:txBody>
          <a:bodyPr wrap="square">
            <a:spAutoFit/>
          </a:bodyPr>
          <a:lstStyle/>
          <a:p>
            <a:pPr lvl="0">
              <a:lnSpc>
                <a:spcPts val="3300"/>
              </a:lnSpc>
              <a:spcBef>
                <a:spcPct val="0"/>
              </a:spcBef>
              <a:defRPr/>
            </a:pPr>
            <a:r>
              <a:rPr lang="en-US" b="1" i="1" dirty="0" smtClean="0">
                <a:solidFill>
                  <a:schemeClr val="accent2"/>
                </a:solidFill>
              </a:rPr>
              <a:t>So separating the two classes in this case is much easier just by using polar representation</a:t>
            </a:r>
          </a:p>
        </p:txBody>
      </p:sp>
      <p:sp>
        <p:nvSpPr>
          <p:cNvPr id="6" name="Rectangle 5"/>
          <p:cNvSpPr/>
          <p:nvPr/>
        </p:nvSpPr>
        <p:spPr>
          <a:xfrm>
            <a:off x="838200" y="838200"/>
            <a:ext cx="7620000" cy="885499"/>
          </a:xfrm>
          <a:prstGeom prst="rect">
            <a:avLst/>
          </a:prstGeom>
        </p:spPr>
        <p:txBody>
          <a:bodyPr wrap="square">
            <a:spAutoFit/>
          </a:bodyPr>
          <a:lstStyle/>
          <a:p>
            <a:pPr lvl="0">
              <a:lnSpc>
                <a:spcPts val="3300"/>
              </a:lnSpc>
              <a:spcBef>
                <a:spcPct val="0"/>
              </a:spcBef>
              <a:defRPr/>
            </a:pPr>
            <a:r>
              <a:rPr lang="en-US" b="1" i="1" dirty="0" smtClean="0">
                <a:solidFill>
                  <a:srgbClr val="FF0000"/>
                </a:solidFill>
              </a:rPr>
              <a:t>We have two categories (blue/green) which we want to cluster/separate/classify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14400" y="1600200"/>
            <a:ext cx="2266950" cy="24669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4191000"/>
            <a:ext cx="7743825" cy="2552700"/>
          </a:xfrm>
          <a:prstGeom prst="rect">
            <a:avLst/>
          </a:prstGeom>
          <a:noFill/>
          <a:ln w="9525">
            <a:noFill/>
            <a:miter lim="800000"/>
            <a:headEnd/>
            <a:tailEnd/>
          </a:ln>
        </p:spPr>
      </p:pic>
      <p:sp>
        <p:nvSpPr>
          <p:cNvPr id="7" name="Title 1"/>
          <p:cNvSpPr txBox="1">
            <a:spLocks/>
          </p:cNvSpPr>
          <p:nvPr/>
        </p:nvSpPr>
        <p:spPr>
          <a:xfrm>
            <a:off x="457200" y="76200"/>
            <a:ext cx="8534400" cy="1143000"/>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Why representation matters so much?</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p:cNvSpPr/>
          <p:nvPr/>
        </p:nvSpPr>
        <p:spPr>
          <a:xfrm>
            <a:off x="3200400" y="1905000"/>
            <a:ext cx="5715000" cy="1477328"/>
          </a:xfrm>
          <a:prstGeom prst="rect">
            <a:avLst/>
          </a:prstGeom>
        </p:spPr>
        <p:txBody>
          <a:bodyPr wrap="square">
            <a:spAutoFit/>
          </a:bodyPr>
          <a:lstStyle/>
          <a:p>
            <a:r>
              <a:rPr lang="en-US" dirty="0" smtClean="0"/>
              <a:t>We want to develop an algorithm that can take</a:t>
            </a:r>
          </a:p>
          <a:p>
            <a:r>
              <a:rPr lang="en-US" dirty="0" smtClean="0"/>
              <a:t>the coordinates (x, y) of a point and output  whether that point is likely to be black or to be white:</a:t>
            </a:r>
          </a:p>
          <a:p>
            <a:pPr>
              <a:buFontTx/>
              <a:buChar char="-"/>
            </a:pPr>
            <a:r>
              <a:rPr lang="en-US" dirty="0" smtClean="0"/>
              <a:t>Inputs: the coordinates of our points.</a:t>
            </a:r>
          </a:p>
          <a:p>
            <a:pPr>
              <a:buFontTx/>
              <a:buChar char="-"/>
            </a:pPr>
            <a:r>
              <a:rPr lang="en-US" dirty="0" smtClean="0"/>
              <a:t>Outputs: the colors of our points.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decide on which representation</a:t>
            </a:r>
            <a:r>
              <a:rPr lang="en-US" dirty="0" smtClean="0"/>
              <a:t>? Search problem</a:t>
            </a:r>
            <a:endParaRPr lang="en-US" dirty="0"/>
          </a:p>
        </p:txBody>
      </p:sp>
      <p:sp>
        <p:nvSpPr>
          <p:cNvPr id="3" name="Content Placeholder 2"/>
          <p:cNvSpPr>
            <a:spLocks noGrp="1"/>
          </p:cNvSpPr>
          <p:nvPr>
            <p:ph idx="1"/>
          </p:nvPr>
        </p:nvSpPr>
        <p:spPr>
          <a:xfrm>
            <a:off x="457200" y="1600200"/>
            <a:ext cx="6248400" cy="4525963"/>
          </a:xfrm>
        </p:spPr>
        <p:txBody>
          <a:bodyPr>
            <a:normAutofit fontScale="85000" lnSpcReduction="20000"/>
          </a:bodyPr>
          <a:lstStyle/>
          <a:p>
            <a:r>
              <a:rPr lang="en-US" dirty="0" smtClean="0"/>
              <a:t>Manual: ML</a:t>
            </a:r>
          </a:p>
          <a:p>
            <a:r>
              <a:rPr lang="en-US" dirty="0" smtClean="0"/>
              <a:t>Learning: DL </a:t>
            </a:r>
          </a:p>
          <a:p>
            <a:pPr>
              <a:buNone/>
            </a:pPr>
            <a:r>
              <a:rPr lang="en-US" dirty="0" smtClean="0"/>
              <a:t>(Representation Learning)</a:t>
            </a:r>
          </a:p>
          <a:p>
            <a:r>
              <a:rPr lang="en-US" dirty="0" smtClean="0"/>
              <a:t>What we look for? The best transformation function = model</a:t>
            </a:r>
          </a:p>
          <a:p>
            <a:r>
              <a:rPr lang="en-US" dirty="0" smtClean="0"/>
              <a:t>Best to what? To represent data to get best results</a:t>
            </a:r>
            <a:endParaRPr lang="en-US" dirty="0" smtClean="0"/>
          </a:p>
          <a:p>
            <a:r>
              <a:rPr lang="en-US" dirty="0" smtClean="0"/>
              <a:t>How </a:t>
            </a:r>
            <a:r>
              <a:rPr lang="en-US" dirty="0" smtClean="0"/>
              <a:t>?</a:t>
            </a:r>
          </a:p>
          <a:p>
            <a:pPr lvl="1"/>
            <a:r>
              <a:rPr lang="en-US" b="1" i="1" u="sng" dirty="0" smtClean="0"/>
              <a:t>Hypothesis space</a:t>
            </a:r>
            <a:r>
              <a:rPr lang="en-US" b="1" u="sng" dirty="0" smtClean="0"/>
              <a:t>:</a:t>
            </a:r>
            <a:r>
              <a:rPr lang="en-US" dirty="0" smtClean="0"/>
              <a:t> We have many possible transforms: f1, f2,…</a:t>
            </a:r>
          </a:p>
          <a:p>
            <a:pPr lvl="1"/>
            <a:r>
              <a:rPr lang="en-US" b="1" i="1" u="sng" dirty="0" smtClean="0"/>
              <a:t>Learning</a:t>
            </a:r>
            <a:r>
              <a:rPr lang="en-US" dirty="0" smtClean="0"/>
              <a:t>: Search in the </a:t>
            </a:r>
            <a:r>
              <a:rPr lang="en-US" i="1" dirty="0" smtClean="0"/>
              <a:t>hypothesis space</a:t>
            </a:r>
          </a:p>
          <a:p>
            <a:pPr lvl="1"/>
            <a:endParaRPr lang="en-US" dirty="0" smtClean="0"/>
          </a:p>
          <a:p>
            <a:pPr>
              <a:buNone/>
            </a:pP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697893" y="1447800"/>
            <a:ext cx="3446107" cy="24384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762250" y="1095375"/>
            <a:ext cx="3619500"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 Reconstruction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90650" y="1433513"/>
            <a:ext cx="6362700"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Deconstruction - Reconstruction</a:t>
            </a:r>
            <a:endParaRPr lang="en-US" dirty="0"/>
          </a:p>
        </p:txBody>
      </p:sp>
      <p:pic>
        <p:nvPicPr>
          <p:cNvPr id="196610" name="Picture 2"/>
          <p:cNvPicPr>
            <a:picLocks noChangeAspect="1" noChangeArrowheads="1"/>
          </p:cNvPicPr>
          <p:nvPr/>
        </p:nvPicPr>
        <p:blipFill>
          <a:blip r:embed="rId3" cstate="print"/>
          <a:srcRect/>
          <a:stretch>
            <a:fillRect/>
          </a:stretch>
        </p:blipFill>
        <p:spPr bwMode="auto">
          <a:xfrm>
            <a:off x="469578" y="1124744"/>
            <a:ext cx="7774830" cy="4812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puzzle?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08104" y="1412776"/>
            <a:ext cx="3362325" cy="4133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23528" y="1772816"/>
            <a:ext cx="3743325" cy="3457575"/>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851920" y="2420888"/>
            <a:ext cx="1584176" cy="1337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Strategy</a:t>
            </a:r>
            <a:endParaRPr lang="en-US" dirty="0"/>
          </a:p>
        </p:txBody>
      </p:sp>
      <p:sp>
        <p:nvSpPr>
          <p:cNvPr id="3" name="Content Placeholder 2"/>
          <p:cNvSpPr>
            <a:spLocks noGrp="1"/>
          </p:cNvSpPr>
          <p:nvPr>
            <p:ph idx="1"/>
          </p:nvPr>
        </p:nvSpPr>
        <p:spPr/>
        <p:txBody>
          <a:bodyPr/>
          <a:lstStyle/>
          <a:p>
            <a:r>
              <a:rPr lang="en-US" dirty="0" smtClean="0"/>
              <a:t>Python</a:t>
            </a:r>
          </a:p>
          <a:p>
            <a:r>
              <a:rPr lang="en-US" dirty="0" err="1" smtClean="0"/>
              <a:t>Ipython</a:t>
            </a:r>
            <a:r>
              <a:rPr lang="en-US" dirty="0" smtClean="0"/>
              <a:t> notebooks</a:t>
            </a:r>
          </a:p>
          <a:p>
            <a:r>
              <a:rPr lang="en-US" dirty="0" err="1" smtClean="0"/>
              <a:t>Keras</a:t>
            </a:r>
            <a:endParaRPr lang="en-US" dirty="0" smtClean="0"/>
          </a:p>
          <a:p>
            <a:r>
              <a:rPr lang="en-US" dirty="0" smtClean="0"/>
              <a:t>Google </a:t>
            </a:r>
            <a:r>
              <a:rPr lang="en-US" dirty="0" err="1" smtClean="0"/>
              <a:t>Colab</a:t>
            </a:r>
            <a:endParaRPr lang="en-US" dirty="0" smtClean="0"/>
          </a:p>
          <a:p>
            <a:r>
              <a:rPr lang="en-US" dirty="0" err="1" smtClean="0"/>
              <a:t>Kaggle</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puzzle?</a:t>
            </a:r>
          </a:p>
        </p:txBody>
      </p:sp>
      <p:pic>
        <p:nvPicPr>
          <p:cNvPr id="4098" name="Picture 2"/>
          <p:cNvPicPr>
            <a:picLocks noChangeAspect="1" noChangeArrowheads="1"/>
          </p:cNvPicPr>
          <p:nvPr/>
        </p:nvPicPr>
        <p:blipFill>
          <a:blip r:embed="rId3" cstate="print"/>
          <a:srcRect/>
          <a:stretch>
            <a:fillRect/>
          </a:stretch>
        </p:blipFill>
        <p:spPr bwMode="auto">
          <a:xfrm>
            <a:off x="539552" y="980728"/>
            <a:ext cx="3438525" cy="4705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292081" y="1124744"/>
            <a:ext cx="2225611" cy="2736304"/>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1"/>
            <a:ext cx="1944216" cy="2507016"/>
          </a:xfrm>
          <a:prstGeom prst="rect">
            <a:avLst/>
          </a:prstGeom>
          <a:noFill/>
          <a:ln w="9525">
            <a:noFill/>
            <a:miter lim="800000"/>
            <a:headEnd/>
            <a:tailEnd/>
          </a:ln>
        </p:spPr>
      </p:pic>
      <p:pic>
        <p:nvPicPr>
          <p:cNvPr id="4100" name="Picture 4" descr="http://www.rragroups.com/images/choice.jpg"/>
          <p:cNvPicPr>
            <a:picLocks noChangeAspect="1" noChangeArrowheads="1"/>
          </p:cNvPicPr>
          <p:nvPr/>
        </p:nvPicPr>
        <p:blipFill>
          <a:blip r:embed="rId6" cstate="print"/>
          <a:srcRect/>
          <a:stretch>
            <a:fillRect/>
          </a:stretch>
        </p:blipFill>
        <p:spPr bwMode="auto">
          <a:xfrm>
            <a:off x="7020272" y="4221088"/>
            <a:ext cx="1944216" cy="172819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Deconstruction - Reconstruction</a:t>
            </a:r>
          </a:p>
        </p:txBody>
      </p:sp>
      <p:pic>
        <p:nvPicPr>
          <p:cNvPr id="198658" name="Picture 2"/>
          <p:cNvPicPr>
            <a:picLocks noChangeAspect="1" noChangeArrowheads="1"/>
          </p:cNvPicPr>
          <p:nvPr/>
        </p:nvPicPr>
        <p:blipFill>
          <a:blip r:embed="rId3" cstate="print"/>
          <a:srcRect/>
          <a:stretch>
            <a:fillRect/>
          </a:stretch>
        </p:blipFill>
        <p:spPr bwMode="auto">
          <a:xfrm>
            <a:off x="613594" y="1196752"/>
            <a:ext cx="7774830" cy="5069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re-usable units</a:t>
            </a:r>
            <a:endParaRPr lang="en-US" dirty="0"/>
          </a:p>
        </p:txBody>
      </p:sp>
      <p:pic>
        <p:nvPicPr>
          <p:cNvPr id="126978" name="Picture 2" descr="http://www.vectis.co.uk/AuctionImages/422/4004_l.jpg"/>
          <p:cNvPicPr>
            <a:picLocks noChangeAspect="1" noChangeArrowheads="1"/>
          </p:cNvPicPr>
          <p:nvPr/>
        </p:nvPicPr>
        <p:blipFill>
          <a:blip r:embed="rId3" cstate="print"/>
          <a:srcRect/>
          <a:stretch>
            <a:fillRect/>
          </a:stretch>
        </p:blipFill>
        <p:spPr bwMode="auto">
          <a:xfrm>
            <a:off x="827584" y="1196752"/>
            <a:ext cx="3851920" cy="2575972"/>
          </a:xfrm>
          <a:prstGeom prst="rect">
            <a:avLst/>
          </a:prstGeom>
          <a:noFill/>
        </p:spPr>
      </p:pic>
      <p:pic>
        <p:nvPicPr>
          <p:cNvPr id="126980" name="Picture 4" descr="https://upload.wikimedia.org/wikipedia/en/b/b5/Meccano_model_Steam_shovel_excavator.jpg"/>
          <p:cNvPicPr>
            <a:picLocks noChangeAspect="1" noChangeArrowheads="1"/>
          </p:cNvPicPr>
          <p:nvPr/>
        </p:nvPicPr>
        <p:blipFill>
          <a:blip r:embed="rId4" cstate="print"/>
          <a:srcRect/>
          <a:stretch>
            <a:fillRect/>
          </a:stretch>
        </p:blipFill>
        <p:spPr bwMode="auto">
          <a:xfrm>
            <a:off x="5148064" y="1052736"/>
            <a:ext cx="1656184" cy="1636109"/>
          </a:xfrm>
          <a:prstGeom prst="rect">
            <a:avLst/>
          </a:prstGeom>
          <a:noFill/>
        </p:spPr>
      </p:pic>
      <p:pic>
        <p:nvPicPr>
          <p:cNvPr id="126982" name="Picture 6" descr="http://cyberneticzoo.com/wp-content/uploads/meccano-chariot-flickr-konkoly-chris-shute-x640.jpg"/>
          <p:cNvPicPr>
            <a:picLocks noChangeAspect="1" noChangeArrowheads="1"/>
          </p:cNvPicPr>
          <p:nvPr/>
        </p:nvPicPr>
        <p:blipFill>
          <a:blip r:embed="rId5" cstate="print"/>
          <a:srcRect/>
          <a:stretch>
            <a:fillRect/>
          </a:stretch>
        </p:blipFill>
        <p:spPr bwMode="auto">
          <a:xfrm>
            <a:off x="7055768" y="1196752"/>
            <a:ext cx="2088232" cy="1262728"/>
          </a:xfrm>
          <a:prstGeom prst="rect">
            <a:avLst/>
          </a:prstGeom>
          <a:noFill/>
        </p:spPr>
      </p:pic>
      <p:pic>
        <p:nvPicPr>
          <p:cNvPr id="126984" name="Picture 8" descr="http://zoomerboys.freeflux.net/files/images/blog/maxikit2.jpg"/>
          <p:cNvPicPr>
            <a:picLocks noChangeAspect="1" noChangeArrowheads="1"/>
          </p:cNvPicPr>
          <p:nvPr/>
        </p:nvPicPr>
        <p:blipFill>
          <a:blip r:embed="rId6" cstate="print"/>
          <a:srcRect/>
          <a:stretch>
            <a:fillRect/>
          </a:stretch>
        </p:blipFill>
        <p:spPr bwMode="auto">
          <a:xfrm>
            <a:off x="5220072" y="2636912"/>
            <a:ext cx="2592288" cy="1494886"/>
          </a:xfrm>
          <a:prstGeom prst="rect">
            <a:avLst/>
          </a:prstGeom>
          <a:noFill/>
        </p:spPr>
      </p:pic>
      <p:pic>
        <p:nvPicPr>
          <p:cNvPr id="126986" name="Picture 10" descr="http://mackenzie.bc.libraries.coop/files/2014/08/Lego.jpg"/>
          <p:cNvPicPr>
            <a:picLocks noChangeAspect="1" noChangeArrowheads="1"/>
          </p:cNvPicPr>
          <p:nvPr/>
        </p:nvPicPr>
        <p:blipFill>
          <a:blip r:embed="rId7" cstate="print"/>
          <a:srcRect/>
          <a:stretch>
            <a:fillRect/>
          </a:stretch>
        </p:blipFill>
        <p:spPr bwMode="auto">
          <a:xfrm>
            <a:off x="899592" y="4365104"/>
            <a:ext cx="3672408" cy="1825712"/>
          </a:xfrm>
          <a:prstGeom prst="rect">
            <a:avLst/>
          </a:prstGeom>
          <a:noFill/>
        </p:spPr>
      </p:pic>
      <p:pic>
        <p:nvPicPr>
          <p:cNvPr id="126990" name="Picture 14" descr="http://cache.lego.com/r/www/-/media/portal/main/shop/ninjago/70751-ninjago-eu-dotcom.jpg?l.r2=-122494045"/>
          <p:cNvPicPr>
            <a:picLocks noChangeAspect="1" noChangeArrowheads="1"/>
          </p:cNvPicPr>
          <p:nvPr/>
        </p:nvPicPr>
        <p:blipFill>
          <a:blip r:embed="rId8" cstate="print"/>
          <a:srcRect/>
          <a:stretch>
            <a:fillRect/>
          </a:stretch>
        </p:blipFill>
        <p:spPr bwMode="auto">
          <a:xfrm>
            <a:off x="5940152" y="4293096"/>
            <a:ext cx="3203848" cy="1993505"/>
          </a:xfrm>
          <a:prstGeom prst="rect">
            <a:avLst/>
          </a:prstGeom>
          <a:noFill/>
        </p:spPr>
      </p:pic>
      <p:pic>
        <p:nvPicPr>
          <p:cNvPr id="126988" name="Picture 12" descr="http://www.enter.co/custom/uploads/2013/06/lego-cam.jpg"/>
          <p:cNvPicPr>
            <a:picLocks noChangeAspect="1" noChangeArrowheads="1"/>
          </p:cNvPicPr>
          <p:nvPr/>
        </p:nvPicPr>
        <p:blipFill>
          <a:blip r:embed="rId9" cstate="print"/>
          <a:srcRect/>
          <a:stretch>
            <a:fillRect/>
          </a:stretch>
        </p:blipFill>
        <p:spPr bwMode="auto">
          <a:xfrm>
            <a:off x="4860032" y="4149080"/>
            <a:ext cx="2208245" cy="1656184"/>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What is meant by “hierarchal representation”?</a:t>
            </a:r>
            <a:endParaRPr lang="en-US" dirty="0"/>
          </a:p>
        </p:txBody>
      </p:sp>
      <p:pic>
        <p:nvPicPr>
          <p:cNvPr id="1843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0" y="1697425"/>
            <a:ext cx="7391400" cy="5160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1295400"/>
            <a:ext cx="7162800" cy="646331"/>
          </a:xfrm>
          <a:prstGeom prst="rect">
            <a:avLst/>
          </a:prstGeom>
        </p:spPr>
        <p:txBody>
          <a:bodyPr wrap="square">
            <a:spAutoFit/>
          </a:bodyPr>
          <a:lstStyle/>
          <a:p>
            <a:r>
              <a:rPr lang="en-US" dirty="0"/>
              <a:t>Deep learning summer school, Montreal, 2015: </a:t>
            </a:r>
            <a:r>
              <a:rPr lang="en-US" dirty="0" smtClean="0"/>
              <a:t>Convolutional NN, Lee</a:t>
            </a:r>
            <a:endParaRPr lang="en-US" dirty="0"/>
          </a:p>
        </p:txBody>
      </p:sp>
    </p:spTree>
    <p:extLst>
      <p:ext uri="{BB962C8B-B14F-4D97-AF65-F5344CB8AC3E}">
        <p14:creationId xmlns="" xmlns:p14="http://schemas.microsoft.com/office/powerpoint/2010/main" val="4189082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The “Deep” in Deep Learning</a:t>
            </a:r>
            <a:br>
              <a:rPr lang="en-US" dirty="0" smtClean="0"/>
            </a:br>
            <a:r>
              <a:rPr lang="en-US" dirty="0" err="1" smtClean="0"/>
              <a:t>Hierarichal</a:t>
            </a:r>
            <a:r>
              <a:rPr lang="en-US" dirty="0" smtClean="0"/>
              <a:t> Representation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86000" y="1447800"/>
            <a:ext cx="4667250" cy="233362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133601" y="3694127"/>
            <a:ext cx="5181600" cy="297450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converge to a definition of Deep Learning</a:t>
            </a:r>
            <a:endParaRPr lang="en-US" dirty="0"/>
          </a:p>
        </p:txBody>
      </p:sp>
      <p:sp>
        <p:nvSpPr>
          <p:cNvPr id="3" name="Content Placeholder 2"/>
          <p:cNvSpPr>
            <a:spLocks noGrp="1"/>
          </p:cNvSpPr>
          <p:nvPr>
            <p:ph idx="1"/>
          </p:nvPr>
        </p:nvSpPr>
        <p:spPr>
          <a:xfrm>
            <a:off x="609600" y="2133600"/>
            <a:ext cx="8229600" cy="4539600"/>
          </a:xfrm>
        </p:spPr>
        <p:txBody>
          <a:bodyPr>
            <a:normAutofit/>
          </a:bodyPr>
          <a:lstStyle/>
          <a:p>
            <a:r>
              <a:rPr lang="en-US" i="1" dirty="0" smtClean="0"/>
              <a:t>“Deep </a:t>
            </a:r>
            <a:r>
              <a:rPr lang="en-US" i="1" dirty="0"/>
              <a:t>learning is a </a:t>
            </a:r>
            <a:r>
              <a:rPr lang="en-US" i="1" dirty="0" smtClean="0"/>
              <a:t>particular kind </a:t>
            </a:r>
            <a:r>
              <a:rPr lang="en-US" i="1" dirty="0"/>
              <a:t>of machine learning that achieves great power and flexibility by learning </a:t>
            </a:r>
            <a:r>
              <a:rPr lang="en-US" i="1" dirty="0" smtClean="0"/>
              <a:t>to represent </a:t>
            </a:r>
            <a:r>
              <a:rPr lang="en-US" i="1" dirty="0"/>
              <a:t>the world as a nested hierarchy of concepts, with each concept defined </a:t>
            </a:r>
            <a:r>
              <a:rPr lang="en-US" i="1" dirty="0" smtClean="0"/>
              <a:t>in relation </a:t>
            </a:r>
            <a:r>
              <a:rPr lang="en-US" i="1" dirty="0"/>
              <a:t>to simpler concepts, and more abstract representations computed in </a:t>
            </a:r>
            <a:r>
              <a:rPr lang="en-US" i="1" dirty="0" smtClean="0"/>
              <a:t>terms of </a:t>
            </a:r>
            <a:r>
              <a:rPr lang="en-US" i="1" dirty="0"/>
              <a:t>less abstract ones</a:t>
            </a:r>
            <a:r>
              <a:rPr lang="en-US" i="1" dirty="0" smtClean="0"/>
              <a:t>.”</a:t>
            </a:r>
          </a:p>
          <a:p>
            <a:pPr lvl="1"/>
            <a:r>
              <a:rPr lang="en-US" i="1" dirty="0" smtClean="0"/>
              <a:t>Deep Learning Book, Ian </a:t>
            </a:r>
            <a:r>
              <a:rPr lang="en-US" i="1" dirty="0" err="1" smtClean="0"/>
              <a:t>Goodfellow</a:t>
            </a:r>
            <a:r>
              <a:rPr lang="en-US" i="1" dirty="0" smtClean="0"/>
              <a:t>, </a:t>
            </a:r>
            <a:r>
              <a:rPr lang="en-US" i="1" dirty="0" err="1" smtClean="0"/>
              <a:t>Yoshua</a:t>
            </a:r>
            <a:r>
              <a:rPr lang="en-US" i="1" dirty="0" smtClean="0"/>
              <a:t> </a:t>
            </a:r>
            <a:r>
              <a:rPr lang="en-US" i="1" dirty="0" err="1" smtClean="0"/>
              <a:t>Bengio</a:t>
            </a:r>
            <a:r>
              <a:rPr lang="en-US" i="1" dirty="0" smtClean="0"/>
              <a:t>, </a:t>
            </a:r>
            <a:r>
              <a:rPr lang="en-US" i="1" dirty="0"/>
              <a:t>Aaron Courville</a:t>
            </a:r>
          </a:p>
        </p:txBody>
      </p:sp>
      <p:sp>
        <p:nvSpPr>
          <p:cNvPr id="4" name="Rectangle 3"/>
          <p:cNvSpPr/>
          <p:nvPr/>
        </p:nvSpPr>
        <p:spPr>
          <a:xfrm>
            <a:off x="1295400" y="1447800"/>
            <a:ext cx="6324600" cy="369332"/>
          </a:xfrm>
          <a:prstGeom prst="rect">
            <a:avLst/>
          </a:prstGeom>
        </p:spPr>
        <p:txBody>
          <a:bodyPr wrap="square">
            <a:spAutoFit/>
          </a:bodyPr>
          <a:lstStyle/>
          <a:p>
            <a:pPr algn="ctr"/>
            <a:r>
              <a:rPr lang="en-US" b="1" dirty="0" smtClean="0"/>
              <a:t>Deep Learning  = Deep Representation Learning</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we can draw a line between AI, </a:t>
            </a:r>
            <a:r>
              <a:rPr lang="en-US" dirty="0" smtClean="0"/>
              <a:t>ML, Representation Learning </a:t>
            </a:r>
            <a:r>
              <a:rPr lang="en-US" dirty="0" smtClean="0"/>
              <a:t>and DL </a:t>
            </a:r>
            <a:r>
              <a:rPr lang="en-US" sz="2000" dirty="0" smtClean="0"/>
              <a:t>“Deep Learning Book”</a:t>
            </a:r>
            <a:endParaRPr lang="en-US" dirty="0"/>
          </a:p>
        </p:txBody>
      </p:sp>
      <p:pic>
        <p:nvPicPr>
          <p:cNvPr id="196610" name="Picture 2"/>
          <p:cNvPicPr>
            <a:picLocks noChangeAspect="1" noChangeArrowheads="1"/>
          </p:cNvPicPr>
          <p:nvPr/>
        </p:nvPicPr>
        <p:blipFill>
          <a:blip r:embed="rId2" cstate="print"/>
          <a:srcRect/>
          <a:stretch>
            <a:fillRect/>
          </a:stretch>
        </p:blipFill>
        <p:spPr bwMode="auto">
          <a:xfrm>
            <a:off x="1371600" y="1600200"/>
            <a:ext cx="6019800" cy="5180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29" y="457200"/>
            <a:ext cx="8874071" cy="417600"/>
          </a:xfrm>
        </p:spPr>
        <p:txBody>
          <a:bodyPr>
            <a:normAutofit fontScale="90000"/>
          </a:bodyPr>
          <a:lstStyle/>
          <a:p>
            <a:r>
              <a:rPr lang="en-US" dirty="0" smtClean="0"/>
              <a:t>Types of </a:t>
            </a:r>
            <a:r>
              <a:rPr lang="en-US" dirty="0" smtClean="0"/>
              <a:t>ML</a:t>
            </a:r>
            <a:br>
              <a:rPr lang="en-US" dirty="0" smtClean="0"/>
            </a:br>
            <a:r>
              <a:rPr lang="en-US" sz="4000" dirty="0" smtClean="0"/>
              <a:t>How we learn the representation(=model)?</a:t>
            </a:r>
            <a:endParaRPr lang="en-US" dirty="0"/>
          </a:p>
        </p:txBody>
      </p:sp>
      <p:graphicFrame>
        <p:nvGraphicFramePr>
          <p:cNvPr id="6" name="Diagram 5"/>
          <p:cNvGraphicFramePr/>
          <p:nvPr/>
        </p:nvGraphicFramePr>
        <p:xfrm>
          <a:off x="1979712" y="1196752"/>
          <a:ext cx="4806534"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 name="Picture 12"/>
          <p:cNvPicPr>
            <a:picLocks noChangeAspect="1" noChangeArrowheads="1"/>
          </p:cNvPicPr>
          <p:nvPr/>
        </p:nvPicPr>
        <p:blipFill>
          <a:blip r:embed="rId7" cstate="print"/>
          <a:srcRect/>
          <a:stretch>
            <a:fillRect/>
          </a:stretch>
        </p:blipFill>
        <p:spPr bwMode="auto">
          <a:xfrm>
            <a:off x="15226474" y="8858516"/>
            <a:ext cx="2578771" cy="106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067800" cy="1143000"/>
          </a:xfrm>
        </p:spPr>
        <p:txBody>
          <a:bodyPr>
            <a:normAutofit fontScale="90000"/>
          </a:bodyPr>
          <a:lstStyle/>
          <a:p>
            <a:r>
              <a:rPr lang="en-US" dirty="0"/>
              <a:t>How it works? </a:t>
            </a:r>
            <a:r>
              <a:rPr lang="en-US" dirty="0" smtClean="0"/>
              <a:t>Supervised with a teacher</a:t>
            </a:r>
            <a:endParaRPr lang="en-US" dirty="0"/>
          </a:p>
        </p:txBody>
      </p:sp>
      <p:pic>
        <p:nvPicPr>
          <p:cNvPr id="195586" name="Picture 2"/>
          <p:cNvPicPr>
            <a:picLocks noChangeAspect="1" noChangeArrowheads="1"/>
          </p:cNvPicPr>
          <p:nvPr/>
        </p:nvPicPr>
        <p:blipFill>
          <a:blip r:embed="rId2" cstate="print"/>
          <a:srcRect/>
          <a:stretch>
            <a:fillRect/>
          </a:stretch>
        </p:blipFill>
        <p:spPr bwMode="auto">
          <a:xfrm>
            <a:off x="755576" y="838200"/>
            <a:ext cx="7416824" cy="5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How it works? Unsupervised </a:t>
            </a:r>
            <a:r>
              <a:rPr lang="en-US" dirty="0" smtClean="0"/>
              <a:t>from big data</a:t>
            </a:r>
            <a:endParaRPr lang="en-US" dirty="0"/>
          </a:p>
        </p:txBody>
      </p:sp>
      <p:pic>
        <p:nvPicPr>
          <p:cNvPr id="193545" name="Picture 9"/>
          <p:cNvPicPr>
            <a:picLocks noChangeAspect="1" noChangeArrowheads="1"/>
          </p:cNvPicPr>
          <p:nvPr/>
        </p:nvPicPr>
        <p:blipFill>
          <a:blip r:embed="rId3" cstate="print"/>
          <a:srcRect/>
          <a:stretch>
            <a:fillRect/>
          </a:stretch>
        </p:blipFill>
        <p:spPr bwMode="auto">
          <a:xfrm>
            <a:off x="793229" y="928680"/>
            <a:ext cx="7235155" cy="538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Plan</a:t>
            </a:r>
            <a:endParaRPr lang="en-US" dirty="0"/>
          </a:p>
        </p:txBody>
      </p:sp>
      <p:sp>
        <p:nvSpPr>
          <p:cNvPr id="3" name="Content Placeholder 2"/>
          <p:cNvSpPr>
            <a:spLocks noGrp="1"/>
          </p:cNvSpPr>
          <p:nvPr>
            <p:ph idx="1"/>
          </p:nvPr>
        </p:nvSpPr>
        <p:spPr/>
        <p:txBody>
          <a:bodyPr>
            <a:normAutofit/>
          </a:bodyPr>
          <a:lstStyle/>
          <a:p>
            <a:r>
              <a:rPr lang="en-US" dirty="0" smtClean="0"/>
              <a:t>2hrs, Twice a week</a:t>
            </a:r>
          </a:p>
          <a:p>
            <a:r>
              <a:rPr lang="en-US" dirty="0" smtClean="0"/>
              <a:t>Google </a:t>
            </a:r>
            <a:r>
              <a:rPr lang="en-US" dirty="0" err="1" smtClean="0"/>
              <a:t>Colab</a:t>
            </a:r>
            <a:endParaRPr lang="en-US" dirty="0" smtClean="0"/>
          </a:p>
          <a:p>
            <a:r>
              <a:rPr lang="en-US" dirty="0" smtClean="0"/>
              <a:t>PROJECT!</a:t>
            </a:r>
          </a:p>
          <a:p>
            <a:pPr lvl="1"/>
            <a:r>
              <a:rPr lang="en-US" dirty="0" smtClean="0"/>
              <a:t>From Day 1</a:t>
            </a:r>
          </a:p>
          <a:p>
            <a:r>
              <a:rPr lang="en-US" dirty="0" smtClean="0"/>
              <a:t>Slack</a:t>
            </a:r>
          </a:p>
          <a:p>
            <a:r>
              <a:rPr lang="en-US" dirty="0" smtClean="0"/>
              <a:t>Assignments</a:t>
            </a:r>
          </a:p>
          <a:p>
            <a:r>
              <a:rPr lang="en-US" dirty="0" err="1" smtClean="0"/>
              <a:t>Kaggle</a:t>
            </a:r>
            <a:endParaRPr lang="en-US" dirty="0" smtClean="0"/>
          </a:p>
          <a:p>
            <a:pPr lvl="2"/>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210800" cy="1143000"/>
          </a:xfrm>
        </p:spPr>
        <p:txBody>
          <a:bodyPr>
            <a:normAutofit/>
          </a:bodyPr>
          <a:lstStyle/>
          <a:p>
            <a:r>
              <a:rPr lang="en-US" sz="3600" dirty="0" smtClean="0"/>
              <a:t>How it works? By interaction (Reinforcement)</a:t>
            </a:r>
            <a:endParaRPr lang="en-US" sz="3600" dirty="0"/>
          </a:p>
        </p:txBody>
      </p:sp>
      <p:pic>
        <p:nvPicPr>
          <p:cNvPr id="5122" name="Picture 2" descr="C:\Users\aelsalla\Google Drive\PostDoc\DAS\Presentations\Management\GEEDS TDP\gail-humanoid_ga_240_short-1236eb78a0320b78a3e589a1c916d8203906c880843b5754fcc6402be0002b29.gif"/>
          <p:cNvPicPr>
            <a:picLocks noChangeAspect="1" noChangeArrowheads="1" noCrop="1"/>
          </p:cNvPicPr>
          <p:nvPr/>
        </p:nvPicPr>
        <p:blipFill>
          <a:blip r:embed="rId2" cstate="print"/>
          <a:srcRect/>
          <a:stretch>
            <a:fillRect/>
          </a:stretch>
        </p:blipFill>
        <p:spPr bwMode="auto">
          <a:xfrm>
            <a:off x="4626787" y="3004588"/>
            <a:ext cx="2016224" cy="2688299"/>
          </a:xfrm>
          <a:prstGeom prst="rect">
            <a:avLst/>
          </a:prstGeom>
          <a:noFill/>
        </p:spPr>
      </p:pic>
      <p:pic>
        <p:nvPicPr>
          <p:cNvPr id="5124" name="Picture 4" descr="C:\Users\aelsalla\Google Drive\PostDoc\DAS\Presentations\Management\GEEDS TDP\1-afFVx1Orjc-Y4vRzU7FMMg.gif"/>
          <p:cNvPicPr>
            <a:picLocks noChangeAspect="1" noChangeArrowheads="1" noCrop="1"/>
          </p:cNvPicPr>
          <p:nvPr/>
        </p:nvPicPr>
        <p:blipFill>
          <a:blip r:embed="rId3" cstate="print"/>
          <a:srcRect/>
          <a:stretch>
            <a:fillRect/>
          </a:stretch>
        </p:blipFill>
        <p:spPr bwMode="auto">
          <a:xfrm>
            <a:off x="2178515" y="3004587"/>
            <a:ext cx="2348260" cy="2694549"/>
          </a:xfrm>
          <a:prstGeom prst="rect">
            <a:avLst/>
          </a:prstGeom>
          <a:noFill/>
        </p:spPr>
      </p:pic>
      <p:pic>
        <p:nvPicPr>
          <p:cNvPr id="8" name="Picture 4"/>
          <p:cNvPicPr>
            <a:picLocks noChangeAspect="1" noChangeArrowheads="1"/>
          </p:cNvPicPr>
          <p:nvPr/>
        </p:nvPicPr>
        <p:blipFill>
          <a:blip r:embed="rId4" cstate="print"/>
          <a:srcRect/>
          <a:stretch>
            <a:fillRect/>
          </a:stretch>
        </p:blipFill>
        <p:spPr bwMode="auto">
          <a:xfrm>
            <a:off x="4482773" y="1180383"/>
            <a:ext cx="2222827" cy="1601696"/>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2250523" y="1180388"/>
            <a:ext cx="2057529" cy="1683873"/>
          </a:xfrm>
          <a:prstGeom prst="rect">
            <a:avLst/>
          </a:prstGeom>
          <a:noFill/>
          <a:ln w="9525">
            <a:noFill/>
            <a:miter lim="800000"/>
            <a:headEnd/>
            <a:tailEnd/>
          </a:ln>
        </p:spPr>
      </p:pic>
      <p:cxnSp>
        <p:nvCxnSpPr>
          <p:cNvPr id="11" name="Elbow Connector 10"/>
          <p:cNvCxnSpPr>
            <a:stCxn id="5124" idx="2"/>
            <a:endCxn id="5122" idx="2"/>
          </p:cNvCxnSpPr>
          <p:nvPr/>
        </p:nvCxnSpPr>
        <p:spPr>
          <a:xfrm rot="5400000" flipH="1" flipV="1">
            <a:off x="4490646" y="4554884"/>
            <a:ext cx="6251" cy="2282254"/>
          </a:xfrm>
          <a:prstGeom prst="bentConnector3">
            <a:avLst>
              <a:gd name="adj1" fmla="val -487628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62690" y="6076927"/>
            <a:ext cx="2310812" cy="400073"/>
          </a:xfrm>
          <a:prstGeom prst="rect">
            <a:avLst/>
          </a:prstGeom>
          <a:noFill/>
        </p:spPr>
        <p:txBody>
          <a:bodyPr wrap="none" lIns="121882" tIns="60942" rIns="121882" bIns="60942" rtlCol="0">
            <a:spAutoFit/>
          </a:bodyPr>
          <a:lstStyle/>
          <a:p>
            <a:r>
              <a:rPr lang="en-US" dirty="0" smtClean="0"/>
              <a:t>After many attempts</a:t>
            </a:r>
            <a:endParaRPr lang="en-US" dirty="0"/>
          </a:p>
        </p:txBody>
      </p:sp>
      <p:cxnSp>
        <p:nvCxnSpPr>
          <p:cNvPr id="10" name="Elbow Connector 9"/>
          <p:cNvCxnSpPr>
            <a:stCxn id="9" idx="0"/>
            <a:endCxn id="8" idx="0"/>
          </p:cNvCxnSpPr>
          <p:nvPr/>
        </p:nvCxnSpPr>
        <p:spPr>
          <a:xfrm rot="5400000" flipH="1" flipV="1">
            <a:off x="4436735" y="22937"/>
            <a:ext cx="3" cy="231489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92660" y="796341"/>
            <a:ext cx="2451877" cy="400073"/>
          </a:xfrm>
          <a:prstGeom prst="rect">
            <a:avLst/>
          </a:prstGeom>
          <a:noFill/>
        </p:spPr>
        <p:txBody>
          <a:bodyPr wrap="none" lIns="121882" tIns="60942" rIns="121882" bIns="60942" rtlCol="0">
            <a:spAutoFit/>
          </a:bodyPr>
          <a:lstStyle/>
          <a:p>
            <a:r>
              <a:rPr lang="en-US" dirty="0" smtClean="0"/>
              <a:t>Learning in mammals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 Supervised</a:t>
            </a:r>
            <a:endParaRPr lang="en-US" dirty="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5" y="1695003"/>
            <a:ext cx="6336704" cy="454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7020273" y="3039152"/>
            <a:ext cx="1601518" cy="2616064"/>
          </a:xfrm>
          <a:prstGeom prst="rect">
            <a:avLst/>
          </a:prstGeom>
          <a:noFill/>
          <a:ln>
            <a:solidFill>
              <a:schemeClr val="tx1"/>
            </a:solidFill>
          </a:ln>
        </p:spPr>
        <p:txBody>
          <a:bodyPr wrap="square" lIns="121882" tIns="60942" rIns="121882" bIns="60942" rtlCol="0">
            <a:spAutoFit/>
          </a:bodyPr>
          <a:lstStyle/>
          <a:p>
            <a:r>
              <a:rPr lang="en-US" dirty="0" smtClean="0"/>
              <a:t>Traditional way, these filters are designed not learnt.</a:t>
            </a:r>
          </a:p>
          <a:p>
            <a:r>
              <a:rPr lang="en-US" i="1" dirty="0" smtClean="0">
                <a:solidFill>
                  <a:srgbClr val="FF0000"/>
                </a:solidFill>
              </a:rPr>
              <a:t>Can you design all possible patterns?</a:t>
            </a:r>
          </a:p>
        </p:txBody>
      </p:sp>
      <p:pic>
        <p:nvPicPr>
          <p:cNvPr id="5127" name="Picture 7" descr="Image result for red warning sign"/>
          <p:cNvPicPr>
            <a:picLocks noChangeAspect="1" noChangeArrowheads="1"/>
          </p:cNvPicPr>
          <p:nvPr/>
        </p:nvPicPr>
        <p:blipFill>
          <a:blip r:embed="rId4" cstate="print"/>
          <a:srcRect/>
          <a:stretch>
            <a:fillRect/>
          </a:stretch>
        </p:blipFill>
        <p:spPr bwMode="auto">
          <a:xfrm>
            <a:off x="7308304" y="1983035"/>
            <a:ext cx="936104" cy="999620"/>
          </a:xfrm>
          <a:prstGeom prst="rect">
            <a:avLst/>
          </a:prstGeom>
          <a:noFill/>
        </p:spPr>
      </p:pic>
      <p:cxnSp>
        <p:nvCxnSpPr>
          <p:cNvPr id="16" name="Straight Arrow Connector 15"/>
          <p:cNvCxnSpPr/>
          <p:nvPr/>
        </p:nvCxnSpPr>
        <p:spPr>
          <a:xfrm flipV="1">
            <a:off x="2627784" y="1214947"/>
            <a:ext cx="792088" cy="13441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067945" y="1214949"/>
            <a:ext cx="648072" cy="4800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59835" y="734893"/>
            <a:ext cx="2503173" cy="400073"/>
          </a:xfrm>
          <a:prstGeom prst="rect">
            <a:avLst/>
          </a:prstGeom>
          <a:solidFill>
            <a:schemeClr val="accent1"/>
          </a:solidFill>
        </p:spPr>
        <p:txBody>
          <a:bodyPr wrap="none" lIns="121882" tIns="60942" rIns="121882" bIns="60942" rtlCol="0">
            <a:spAutoFit/>
          </a:bodyPr>
          <a:lstStyle/>
          <a:p>
            <a:r>
              <a:rPr lang="en-US" dirty="0" smtClean="0"/>
              <a:t>Obtained == Desired?</a:t>
            </a:r>
            <a:endParaRPr lang="en-US" dirty="0"/>
          </a:p>
        </p:txBody>
      </p:sp>
      <p:cxnSp>
        <p:nvCxnSpPr>
          <p:cNvPr id="21" name="Straight Arrow Connector 20"/>
          <p:cNvCxnSpPr>
            <a:stCxn id="19" idx="3"/>
          </p:cNvCxnSpPr>
          <p:nvPr/>
        </p:nvCxnSpPr>
        <p:spPr>
          <a:xfrm>
            <a:off x="5563008" y="934930"/>
            <a:ext cx="377145" cy="1912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p:cNvCxnSpPr>
          <p:nvPr/>
        </p:nvCxnSpPr>
        <p:spPr>
          <a:xfrm flipH="1">
            <a:off x="3923930" y="934930"/>
            <a:ext cx="1639078" cy="1816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p:cNvCxnSpPr>
          <p:nvPr/>
        </p:nvCxnSpPr>
        <p:spPr>
          <a:xfrm flipH="1">
            <a:off x="4355980" y="934930"/>
            <a:ext cx="1207028" cy="29683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67947" y="6303513"/>
            <a:ext cx="3195670" cy="400073"/>
          </a:xfrm>
          <a:prstGeom prst="rect">
            <a:avLst/>
          </a:prstGeom>
          <a:solidFill>
            <a:schemeClr val="accent1"/>
          </a:solidFill>
        </p:spPr>
        <p:txBody>
          <a:bodyPr wrap="none" lIns="121882" tIns="60942" rIns="121882" bIns="60942" rtlCol="0">
            <a:spAutoFit/>
          </a:bodyPr>
          <a:lstStyle/>
          <a:p>
            <a:r>
              <a:rPr lang="en-US" dirty="0" smtClean="0"/>
              <a:t>Feed </a:t>
            </a:r>
            <a:r>
              <a:rPr lang="en-US" b="1" u="sng" dirty="0" smtClean="0"/>
              <a:t>tons</a:t>
            </a:r>
            <a:r>
              <a:rPr lang="en-US" dirty="0" smtClean="0"/>
              <a:t> of labeled images</a:t>
            </a:r>
            <a:endParaRPr lang="en-US" dirty="0"/>
          </a:p>
        </p:txBody>
      </p:sp>
      <p:pic>
        <p:nvPicPr>
          <p:cNvPr id="33" name="Picture 32" descr="https://upload.wikimedia.org/wikipedia/commons/thumb/d/d8/Cerebrum_lobes.svg/350px-Cerebrum_lobes.svg.png"/>
          <p:cNvPicPr/>
          <p:nvPr/>
        </p:nvPicPr>
        <p:blipFill>
          <a:blip r:embed="rId5" cstate="print"/>
          <a:srcRect/>
          <a:stretch>
            <a:fillRect/>
          </a:stretch>
        </p:blipFill>
        <p:spPr bwMode="auto">
          <a:xfrm>
            <a:off x="6228186" y="1412778"/>
            <a:ext cx="1512167" cy="1146321"/>
          </a:xfrm>
          <a:prstGeom prst="rect">
            <a:avLst/>
          </a:prstGeom>
          <a:noFill/>
          <a:ln w="9525">
            <a:noFill/>
            <a:miter lim="800000"/>
            <a:headEnd/>
            <a:tailEnd/>
          </a:ln>
        </p:spPr>
      </p:pic>
      <p:sp>
        <p:nvSpPr>
          <p:cNvPr id="17" name="TextBox 16"/>
          <p:cNvSpPr txBox="1"/>
          <p:nvPr/>
        </p:nvSpPr>
        <p:spPr>
          <a:xfrm>
            <a:off x="5980855" y="2"/>
            <a:ext cx="3199658" cy="2062067"/>
          </a:xfrm>
          <a:prstGeom prst="rect">
            <a:avLst/>
          </a:prstGeom>
          <a:solidFill>
            <a:schemeClr val="accent1"/>
          </a:solidFill>
        </p:spPr>
        <p:txBody>
          <a:bodyPr wrap="square" lIns="121882" tIns="60942" rIns="121882" bIns="60942" rtlCol="0">
            <a:spAutoFit/>
          </a:bodyPr>
          <a:lstStyle/>
          <a:p>
            <a:r>
              <a:rPr lang="en-US" dirty="0" smtClean="0"/>
              <a:t>Network of Artificial Neurons (Brain)</a:t>
            </a:r>
          </a:p>
          <a:p>
            <a:r>
              <a:rPr lang="en-US" dirty="0" smtClean="0"/>
              <a:t>Group of neurons can be thought of as filters</a:t>
            </a:r>
          </a:p>
          <a:p>
            <a:r>
              <a:rPr lang="en-US" dirty="0" smtClean="0"/>
              <a:t>Each needs to trigger/fire with different stimulus input (Example)</a:t>
            </a:r>
          </a:p>
        </p:txBody>
      </p:sp>
      <p:sp>
        <p:nvSpPr>
          <p:cNvPr id="27" name="TextBox 26"/>
          <p:cNvSpPr txBox="1"/>
          <p:nvPr/>
        </p:nvSpPr>
        <p:spPr>
          <a:xfrm>
            <a:off x="3707904" y="2276872"/>
            <a:ext cx="3469271" cy="400073"/>
          </a:xfrm>
          <a:prstGeom prst="rect">
            <a:avLst/>
          </a:prstGeom>
          <a:solidFill>
            <a:schemeClr val="accent1"/>
          </a:solidFill>
        </p:spPr>
        <p:txBody>
          <a:bodyPr wrap="none" lIns="121882" tIns="60942" rIns="121882" bIns="60942" rtlCol="0">
            <a:spAutoFit/>
          </a:bodyPr>
          <a:lstStyle/>
          <a:p>
            <a:r>
              <a:rPr lang="en-US" dirty="0" smtClean="0"/>
              <a:t>Adjust ALL parameters/neurons</a:t>
            </a:r>
            <a:endParaRPr 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127"/>
                                        </p:tgtEl>
                                        <p:attrNameLst>
                                          <p:attrName>style.visibility</p:attrName>
                                        </p:attrNameLst>
                                      </p:cBhvr>
                                      <p:to>
                                        <p:strVal val="visible"/>
                                      </p:to>
                                    </p:set>
                                    <p:anim calcmode="lin" valueType="num">
                                      <p:cBhvr additive="base">
                                        <p:cTn id="59" dur="500" fill="hold"/>
                                        <p:tgtEl>
                                          <p:spTgt spid="5127"/>
                                        </p:tgtEl>
                                        <p:attrNameLst>
                                          <p:attrName>ppt_x</p:attrName>
                                        </p:attrNameLst>
                                      </p:cBhvr>
                                      <p:tavLst>
                                        <p:tav tm="0">
                                          <p:val>
                                            <p:strVal val="#ppt_x"/>
                                          </p:val>
                                        </p:tav>
                                        <p:tav tm="100000">
                                          <p:val>
                                            <p:strVal val="#ppt_x"/>
                                          </p:val>
                                        </p:tav>
                                      </p:tavLst>
                                    </p:anim>
                                    <p:anim calcmode="lin" valueType="num">
                                      <p:cBhvr additive="base">
                                        <p:cTn id="60"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32" grpId="0" animBg="1"/>
      <p:bldP spid="17"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Ingredients</a:t>
            </a:r>
            <a:endParaRPr lang="en-US" dirty="0"/>
          </a:p>
        </p:txBody>
      </p:sp>
      <p:sp>
        <p:nvSpPr>
          <p:cNvPr id="3" name="Content Placeholder 2"/>
          <p:cNvSpPr>
            <a:spLocks noGrp="1"/>
          </p:cNvSpPr>
          <p:nvPr>
            <p:ph idx="1"/>
          </p:nvPr>
        </p:nvSpPr>
        <p:spPr/>
        <p:txBody>
          <a:bodyPr>
            <a:normAutofit lnSpcReduction="10000"/>
          </a:bodyPr>
          <a:lstStyle/>
          <a:p>
            <a:r>
              <a:rPr lang="en-US" dirty="0" smtClean="0"/>
              <a:t>Model: function mapping: </a:t>
            </a:r>
          </a:p>
          <a:p>
            <a:pPr lvl="1"/>
            <a:r>
              <a:rPr lang="en-US" dirty="0" smtClean="0"/>
              <a:t>X = </a:t>
            </a:r>
            <a:r>
              <a:rPr lang="en-US" dirty="0" err="1" smtClean="0"/>
              <a:t>fw</a:t>
            </a:r>
            <a:r>
              <a:rPr lang="en-US" dirty="0" smtClean="0"/>
              <a:t>(Y), w=1,2,…etc, </a:t>
            </a:r>
          </a:p>
          <a:p>
            <a:r>
              <a:rPr lang="en-US" dirty="0" smtClean="0"/>
              <a:t>Data: </a:t>
            </a:r>
          </a:p>
          <a:p>
            <a:pPr lvl="1"/>
            <a:r>
              <a:rPr lang="en-US" dirty="0" smtClean="0"/>
              <a:t>X, Y (supervised)</a:t>
            </a:r>
          </a:p>
          <a:p>
            <a:r>
              <a:rPr lang="en-US" dirty="0" smtClean="0"/>
              <a:t>Loss: </a:t>
            </a:r>
          </a:p>
          <a:p>
            <a:pPr lvl="1"/>
            <a:r>
              <a:rPr lang="en-US" dirty="0" smtClean="0"/>
              <a:t>How good Model fits Data?</a:t>
            </a:r>
          </a:p>
          <a:p>
            <a:r>
              <a:rPr lang="en-US" dirty="0" smtClean="0"/>
              <a:t>Optimizer: </a:t>
            </a:r>
          </a:p>
          <a:p>
            <a:pPr lvl="1"/>
            <a:r>
              <a:rPr lang="en-US" dirty="0" smtClean="0"/>
              <a:t>search for best </a:t>
            </a:r>
            <a:r>
              <a:rPr lang="en-US" dirty="0" err="1" smtClean="0"/>
              <a:t>fw</a:t>
            </a:r>
            <a:r>
              <a:rPr lang="en-US" dirty="0" smtClean="0"/>
              <a:t>, that makes the Model fits the Data with min. Loss.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1. Model</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71675" y="1885950"/>
            <a:ext cx="5200650" cy="308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DL works?</a:t>
            </a:r>
            <a:br>
              <a:rPr lang="en-US" dirty="0" smtClean="0"/>
            </a:br>
            <a:r>
              <a:rPr lang="en-US" dirty="0" smtClean="0"/>
              <a:t>2. Data</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171700" y="1552575"/>
            <a:ext cx="4800600" cy="42386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How DL works?</a:t>
            </a:r>
            <a:br>
              <a:rPr lang="en-US" dirty="0" smtClean="0"/>
            </a:br>
            <a:r>
              <a:rPr lang="en-US" dirty="0" smtClean="0"/>
              <a:t>3. Loss</a:t>
            </a:r>
            <a:br>
              <a:rPr lang="en-US" dirty="0" smtClean="0"/>
            </a:br>
            <a:r>
              <a:rPr lang="en-US" dirty="0" smtClean="0"/>
              <a:t>4. Optimizer</a:t>
            </a:r>
            <a:br>
              <a:rPr lang="en-US" dirty="0" smtClean="0"/>
            </a:br>
            <a:r>
              <a:rPr lang="en-US" dirty="0" smtClean="0"/>
              <a:t>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981200" y="2057400"/>
            <a:ext cx="5086350" cy="4143375"/>
          </a:xfrm>
          <a:prstGeom prst="rect">
            <a:avLst/>
          </a:prstGeom>
          <a:noFill/>
          <a:ln w="9525">
            <a:noFill/>
            <a:miter lim="800000"/>
            <a:headEnd/>
            <a:tailEnd/>
          </a:ln>
        </p:spPr>
      </p:pic>
      <p:sp>
        <p:nvSpPr>
          <p:cNvPr id="5" name="TextBox 4"/>
          <p:cNvSpPr txBox="1"/>
          <p:nvPr/>
        </p:nvSpPr>
        <p:spPr>
          <a:xfrm>
            <a:off x="1066800" y="5715000"/>
            <a:ext cx="2827505" cy="646331"/>
          </a:xfrm>
          <a:prstGeom prst="rect">
            <a:avLst/>
          </a:prstGeom>
          <a:noFill/>
        </p:spPr>
        <p:txBody>
          <a:bodyPr wrap="none" rtlCol="0">
            <a:spAutoFit/>
          </a:bodyPr>
          <a:lstStyle/>
          <a:p>
            <a:r>
              <a:rPr lang="en-US" dirty="0" smtClean="0"/>
              <a:t>Optimizer does the “search”</a:t>
            </a:r>
          </a:p>
          <a:p>
            <a:r>
              <a:rPr lang="en-US" dirty="0" smtClean="0"/>
              <a:t>Using </a:t>
            </a:r>
            <a:r>
              <a:rPr lang="en-US" b="1" u="sng" dirty="0" err="1" smtClean="0"/>
              <a:t>backpropagation</a:t>
            </a:r>
            <a:endParaRPr lang="en-US" b="1" u="sng"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AI problems DL is solving?</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DL address those levels</a:t>
            </a:r>
            <a:endParaRPr lang="en-US" dirty="0"/>
          </a:p>
        </p:txBody>
      </p:sp>
      <p:graphicFrame>
        <p:nvGraphicFramePr>
          <p:cNvPr id="4" name="Diagram 3"/>
          <p:cNvGraphicFramePr/>
          <p:nvPr/>
        </p:nvGraphicFramePr>
        <p:xfrm>
          <a:off x="611560" y="1305000"/>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Third Pillar: Deep </a:t>
            </a:r>
            <a:r>
              <a:rPr lang="en-US" dirty="0"/>
              <a:t>learning with GPU</a:t>
            </a:r>
          </a:p>
        </p:txBody>
      </p:sp>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43000" y="1371600"/>
            <a:ext cx="7093093" cy="5325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696939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Deep learning with </a:t>
            </a:r>
            <a:r>
              <a:rPr lang="en-US" dirty="0" smtClean="0"/>
              <a:t>GPU – CUDA / </a:t>
            </a:r>
            <a:r>
              <a:rPr lang="en-US" dirty="0" err="1" smtClean="0"/>
              <a:t>OpenCL</a:t>
            </a:r>
            <a:endParaRPr lang="en-US" dirty="0"/>
          </a:p>
        </p:txBody>
      </p:sp>
      <p:pic>
        <p:nvPicPr>
          <p:cNvPr id="4403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437595"/>
            <a:ext cx="7577137" cy="4506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9226" y="6400800"/>
            <a:ext cx="9067800" cy="415498"/>
          </a:xfrm>
          <a:prstGeom prst="rect">
            <a:avLst/>
          </a:prstGeom>
          <a:noFill/>
        </p:spPr>
        <p:txBody>
          <a:bodyPr wrap="square" rtlCol="0">
            <a:spAutoFit/>
          </a:bodyPr>
          <a:lstStyle/>
          <a:p>
            <a:r>
              <a:rPr lang="en-US" sz="1050" dirty="0" smtClean="0"/>
              <a:t>NVIDIA presentation: introduction to deep learning with GPU, </a:t>
            </a:r>
            <a:r>
              <a:rPr lang="en-US" sz="1050" dirty="0" smtClean="0">
                <a:hlinkClick r:id="rId4"/>
              </a:rPr>
              <a:t>http://on-demand.gputechconf.com/gtc/2015/webinar/</a:t>
            </a:r>
            <a:r>
              <a:rPr lang="en-US" sz="1050" dirty="0" smtClean="0"/>
              <a:t> deep-learning-course/intro-to-deep-learning.pdf</a:t>
            </a:r>
            <a:endParaRPr lang="en-US" sz="1050" dirty="0"/>
          </a:p>
        </p:txBody>
      </p:sp>
      <p:sp>
        <p:nvSpPr>
          <p:cNvPr id="5" name="TextBox 4"/>
          <p:cNvSpPr txBox="1"/>
          <p:nvPr/>
        </p:nvSpPr>
        <p:spPr>
          <a:xfrm>
            <a:off x="630853" y="6019800"/>
            <a:ext cx="7598747" cy="369332"/>
          </a:xfrm>
          <a:prstGeom prst="rect">
            <a:avLst/>
          </a:prstGeom>
          <a:noFill/>
        </p:spPr>
        <p:txBody>
          <a:bodyPr wrap="none" rtlCol="0">
            <a:spAutoFit/>
          </a:bodyPr>
          <a:lstStyle/>
          <a:p>
            <a:r>
              <a:rPr lang="en-US" b="1" dirty="0" smtClean="0">
                <a:solidFill>
                  <a:srgbClr val="00B050"/>
                </a:solidFill>
              </a:rPr>
              <a:t>Alternative = </a:t>
            </a:r>
            <a:r>
              <a:rPr lang="en-US" b="1" dirty="0" err="1" smtClean="0">
                <a:solidFill>
                  <a:srgbClr val="00B050"/>
                </a:solidFill>
              </a:rPr>
              <a:t>OpenCL</a:t>
            </a:r>
            <a:r>
              <a:rPr lang="en-US" b="1" dirty="0" smtClean="0">
                <a:solidFill>
                  <a:srgbClr val="00B050"/>
                </a:solidFill>
              </a:rPr>
              <a:t> </a:t>
            </a:r>
            <a:r>
              <a:rPr lang="en-US" b="1" dirty="0" smtClean="0">
                <a:solidFill>
                  <a:srgbClr val="00B050"/>
                </a:solidFill>
                <a:sym typeface="Wingdings" pitchFamily="2" charset="2"/>
              </a:rPr>
              <a:t> You need to write your own HW GPU driver</a:t>
            </a:r>
            <a:endParaRPr lang="en-US" b="1" dirty="0">
              <a:solidFill>
                <a:srgbClr val="00B050"/>
              </a:solidFill>
            </a:endParaRPr>
          </a:p>
        </p:txBody>
      </p:sp>
    </p:spTree>
    <p:extLst>
      <p:ext uri="{BB962C8B-B14F-4D97-AF65-F5344CB8AC3E}">
        <p14:creationId xmlns="" xmlns:p14="http://schemas.microsoft.com/office/powerpoint/2010/main" val="2736032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Ian </a:t>
            </a:r>
            <a:r>
              <a:rPr lang="en-US" dirty="0" err="1" smtClean="0"/>
              <a:t>Goodfellow</a:t>
            </a:r>
            <a:r>
              <a:rPr lang="en-US" dirty="0" smtClean="0"/>
              <a:t> </a:t>
            </a:r>
            <a:r>
              <a:rPr lang="en-US" dirty="0" err="1" smtClean="0"/>
              <a:t>DeepLearning</a:t>
            </a:r>
            <a:r>
              <a:rPr lang="en-US" dirty="0" smtClean="0"/>
              <a:t> Book</a:t>
            </a:r>
          </a:p>
          <a:p>
            <a:r>
              <a:rPr lang="en-US" dirty="0" err="1" smtClean="0"/>
              <a:t>Fchollet</a:t>
            </a:r>
            <a:r>
              <a:rPr lang="en-US" dirty="0" smtClean="0"/>
              <a:t> </a:t>
            </a:r>
            <a:r>
              <a:rPr lang="en-US" dirty="0" err="1" smtClean="0"/>
              <a:t>Keras</a:t>
            </a:r>
            <a:r>
              <a:rPr lang="en-US" dirty="0" smtClean="0"/>
              <a:t> Book, Deep Learning With Python</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Deep learning with GPU</a:t>
            </a:r>
            <a:endParaRPr lang="en-US" dirty="0"/>
          </a:p>
        </p:txBody>
      </p:sp>
      <p:sp>
        <p:nvSpPr>
          <p:cNvPr id="3" name="Content Placeholder 2"/>
          <p:cNvSpPr>
            <a:spLocks noGrp="1"/>
          </p:cNvSpPr>
          <p:nvPr>
            <p:ph idx="1"/>
          </p:nvPr>
        </p:nvSpPr>
        <p:spPr/>
        <p:txBody>
          <a:bodyPr>
            <a:normAutofit/>
          </a:bodyPr>
          <a:lstStyle/>
          <a:p>
            <a:r>
              <a:rPr lang="en-US" dirty="0" smtClean="0"/>
              <a:t>Frameworks</a:t>
            </a:r>
          </a:p>
          <a:p>
            <a:pPr lvl="1"/>
            <a:r>
              <a:rPr lang="en-US" dirty="0" err="1" smtClean="0"/>
              <a:t>Keras</a:t>
            </a:r>
            <a:endParaRPr lang="en-US" dirty="0"/>
          </a:p>
          <a:p>
            <a:pPr lvl="1"/>
            <a:r>
              <a:rPr lang="en-US" dirty="0" smtClean="0"/>
              <a:t>TF</a:t>
            </a:r>
          </a:p>
          <a:p>
            <a:pPr lvl="1"/>
            <a:r>
              <a:rPr lang="en-US" dirty="0" err="1" smtClean="0"/>
              <a:t>Pytorch</a:t>
            </a:r>
            <a:endParaRPr lang="en-US" dirty="0" smtClean="0"/>
          </a:p>
          <a:p>
            <a:pPr lvl="1"/>
            <a:r>
              <a:rPr lang="en-US" dirty="0" smtClean="0"/>
              <a:t>CNTK (</a:t>
            </a:r>
            <a:r>
              <a:rPr lang="en-US" dirty="0" err="1" smtClean="0"/>
              <a:t>MicroSoft</a:t>
            </a:r>
            <a:r>
              <a:rPr lang="en-US" dirty="0" smtClean="0"/>
              <a:t>)</a:t>
            </a:r>
            <a:endParaRPr lang="en-US" dirty="0"/>
          </a:p>
        </p:txBody>
      </p:sp>
    </p:spTree>
    <p:extLst>
      <p:ext uri="{BB962C8B-B14F-4D97-AF65-F5344CB8AC3E}">
        <p14:creationId xmlns="" xmlns:p14="http://schemas.microsoft.com/office/powerpoint/2010/main" val="28377764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Conclusion</a:t>
            </a:r>
            <a:endParaRPr lang="en-US" dirty="0"/>
          </a:p>
        </p:txBody>
      </p:sp>
      <p:sp>
        <p:nvSpPr>
          <p:cNvPr id="3" name="Espace réservé du contenu 2"/>
          <p:cNvSpPr>
            <a:spLocks noGrp="1"/>
          </p:cNvSpPr>
          <p:nvPr>
            <p:ph idx="1"/>
          </p:nvPr>
        </p:nvSpPr>
        <p:spPr>
          <a:xfrm>
            <a:off x="504056" y="1144216"/>
            <a:ext cx="9612560" cy="5256584"/>
          </a:xfrm>
        </p:spPr>
        <p:txBody>
          <a:bodyPr>
            <a:normAutofit/>
          </a:bodyPr>
          <a:lstStyle/>
          <a:p>
            <a:r>
              <a:rPr lang="en-US" dirty="0" smtClean="0"/>
              <a:t>AI vs. ML vs. DL</a:t>
            </a:r>
          </a:p>
          <a:p>
            <a:r>
              <a:rPr lang="en-US" dirty="0" smtClean="0"/>
              <a:t>Representation learning</a:t>
            </a:r>
          </a:p>
          <a:p>
            <a:r>
              <a:rPr lang="en-US" dirty="0" smtClean="0"/>
              <a:t>Learning modes</a:t>
            </a:r>
          </a:p>
          <a:p>
            <a:r>
              <a:rPr lang="en-US" dirty="0" smtClean="0"/>
              <a:t>Types of DNN for different AI problems</a:t>
            </a:r>
          </a:p>
          <a:p>
            <a:r>
              <a:rPr lang="en-US" dirty="0" smtClean="0"/>
              <a:t>Deep learning on GPUs</a:t>
            </a:r>
            <a:endParaRPr lang="en-US" dirty="0"/>
          </a:p>
        </p:txBody>
      </p:sp>
      <p:sp>
        <p:nvSpPr>
          <p:cNvPr id="6" name="Arrondir un rectangle avec un coin diagonal 5"/>
          <p:cNvSpPr/>
          <p:nvPr/>
        </p:nvSpPr>
        <p:spPr bwMode="auto">
          <a:xfrm>
            <a:off x="4167436" y="5172638"/>
            <a:ext cx="4392488" cy="1008112"/>
          </a:xfrm>
          <a:prstGeom prst="round2DiagRect">
            <a:avLst/>
          </a:prstGeom>
          <a:solidFill>
            <a:schemeClr val="accent1"/>
          </a:solidFill>
          <a:ln w="28575"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vert="horz" wrap="square" lIns="108000" tIns="0" rIns="108000" bIns="0" numCol="1" rtlCol="0" anchor="ctr" anchorCtr="0" compatLnSpc="1">
            <a:prstTxWarp prst="textNoShape">
              <a:avLst/>
            </a:prstTxWarp>
            <a:normAutofit/>
          </a:bodyPr>
          <a:lstStyle/>
          <a:p>
            <a:pPr algn="ctr">
              <a:lnSpc>
                <a:spcPct val="90000"/>
              </a:lnSpc>
            </a:pPr>
            <a:r>
              <a:rPr lang="en-US" sz="2000" b="1" dirty="0" smtClean="0">
                <a:solidFill>
                  <a:schemeClr val="bg1"/>
                </a:solidFill>
              </a:rPr>
              <a:t>Take Away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Questions</a:t>
            </a:r>
            <a:endParaRPr lang="en-US" dirty="0"/>
          </a:p>
        </p:txBody>
      </p:sp>
      <p:sp>
        <p:nvSpPr>
          <p:cNvPr id="362498" name="AutoShape 2"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0" name="AutoShape 4"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2502" name="AutoShape 6" descr="Image result for questions"/>
          <p:cNvSpPr>
            <a:spLocks noChangeAspect="1" noChangeArrowheads="1"/>
          </p:cNvSpPr>
          <p:nvPr/>
        </p:nvSpPr>
        <p:spPr bwMode="auto">
          <a:xfrm>
            <a:off x="116651" y="-144463"/>
            <a:ext cx="22854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2508" name="Picture 12" descr="http://blogs.msdn.com/cfs-filesystemfile.ashx/__key/communityserver-blogs-components-weblogfiles/00-00-01-18-52-metablogapi/6266.PPP_5F00_PRD_5F00_053_5F00_3D_5F00_people_2D00_Question_5F00_Mark_5F00_2210CFB0.png"/>
          <p:cNvPicPr>
            <a:picLocks noChangeAspect="1" noChangeArrowheads="1"/>
          </p:cNvPicPr>
          <p:nvPr/>
        </p:nvPicPr>
        <p:blipFill>
          <a:blip r:embed="rId2" cstate="print"/>
          <a:srcRect/>
          <a:stretch>
            <a:fillRect/>
          </a:stretch>
        </p:blipFill>
        <p:spPr bwMode="auto">
          <a:xfrm>
            <a:off x="1475656" y="914400"/>
            <a:ext cx="5096073" cy="5334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a:t>
            </a:r>
            <a:br>
              <a:rPr lang="en-US" dirty="0" smtClean="0"/>
            </a:br>
            <a:r>
              <a:rPr lang="en-US" dirty="0" smtClean="0"/>
              <a:t>What is Deep Learning?</a:t>
            </a:r>
            <a:endParaRPr lang="en-US" dirty="0"/>
          </a:p>
        </p:txBody>
      </p:sp>
      <p:sp>
        <p:nvSpPr>
          <p:cNvPr id="3" name="Subtitle 2"/>
          <p:cNvSpPr>
            <a:spLocks noGrp="1"/>
          </p:cNvSpPr>
          <p:nvPr>
            <p:ph type="subTitle" idx="1"/>
          </p:nvPr>
        </p:nvSpPr>
        <p:spPr/>
        <p:txBody>
          <a:bodyPr/>
          <a:lstStyle/>
          <a:p>
            <a:r>
              <a:rPr lang="en-US" dirty="0" smtClean="0"/>
              <a:t>Dr. Ahmad Al </a:t>
            </a:r>
            <a:r>
              <a:rPr lang="en-US" dirty="0" err="1" smtClean="0"/>
              <a:t>Sallab</a:t>
            </a:r>
            <a:endParaRPr lang="en-US" dirty="0" smtClean="0"/>
          </a:p>
          <a:p>
            <a:r>
              <a:rPr lang="en-US" dirty="0" smtClean="0"/>
              <a:t>Senior Expert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Drive-less Car</a:t>
            </a:r>
            <a:endParaRPr lang="en-US" dirty="0"/>
          </a:p>
        </p:txBody>
      </p:sp>
      <p:sp>
        <p:nvSpPr>
          <p:cNvPr id="3" name="Content Placeholder 2"/>
          <p:cNvSpPr>
            <a:spLocks noGrp="1"/>
          </p:cNvSpPr>
          <p:nvPr>
            <p:ph idx="1"/>
          </p:nvPr>
        </p:nvSpPr>
        <p:spPr/>
        <p:txBody>
          <a:bodyPr/>
          <a:lstStyle/>
          <a:p>
            <a:r>
              <a:rPr lang="en-US" dirty="0" smtClean="0"/>
              <a:t>How do you imagine a Drive-less Car?</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819400" y="3657600"/>
            <a:ext cx="4077399" cy="1447800"/>
          </a:xfrm>
          <a:prstGeom prst="rect">
            <a:avLst/>
          </a:prstGeom>
          <a:noFill/>
          <a:ln w="9525">
            <a:noFill/>
            <a:miter lim="800000"/>
            <a:headEnd/>
            <a:tailEnd/>
          </a:ln>
        </p:spPr>
      </p:pic>
      <p:pic>
        <p:nvPicPr>
          <p:cNvPr id="5" name="Picture 2" descr="Image result for levels of autonomous driving"/>
          <p:cNvPicPr>
            <a:picLocks noChangeAspect="1" noChangeArrowheads="1"/>
          </p:cNvPicPr>
          <p:nvPr/>
        </p:nvPicPr>
        <p:blipFill>
          <a:blip r:embed="rId3" cstate="print"/>
          <a:srcRect/>
          <a:stretch>
            <a:fillRect/>
          </a:stretch>
        </p:blipFill>
        <p:spPr bwMode="auto">
          <a:xfrm>
            <a:off x="3429000" y="2209800"/>
            <a:ext cx="2449286" cy="1371600"/>
          </a:xfrm>
          <a:prstGeom prst="rect">
            <a:avLst/>
          </a:prstGeom>
          <a:noFill/>
        </p:spPr>
      </p:pic>
      <p:pic>
        <p:nvPicPr>
          <p:cNvPr id="6" name="Picture 3"/>
          <p:cNvPicPr>
            <a:picLocks noChangeAspect="1" noChangeArrowheads="1"/>
          </p:cNvPicPr>
          <p:nvPr/>
        </p:nvPicPr>
        <p:blipFill>
          <a:blip r:embed="rId4" cstate="print">
            <a:clrChange>
              <a:clrFrom>
                <a:srgbClr val="B7FFC5"/>
              </a:clrFrom>
              <a:clrTo>
                <a:srgbClr val="B7FFC5">
                  <a:alpha val="0"/>
                </a:srgbClr>
              </a:clrTo>
            </a:clrChange>
          </a:blip>
          <a:srcRect/>
          <a:stretch>
            <a:fillRect/>
          </a:stretch>
        </p:blipFill>
        <p:spPr bwMode="auto">
          <a:xfrm>
            <a:off x="3276600" y="5105400"/>
            <a:ext cx="2895600" cy="1241661"/>
          </a:xfrm>
          <a:prstGeom prst="rect">
            <a:avLst/>
          </a:prstGeom>
          <a:noFill/>
          <a:ln w="9525">
            <a:noFill/>
            <a:miter lim="800000"/>
            <a:headEnd/>
            <a:tailEnd/>
          </a:ln>
          <a:effectLst>
            <a:outerShdw blurRad="76200" dir="18600000" sy="23000" kx="-1200000" algn="bl" rotWithShape="0">
              <a:prstClr val="black">
                <a:alpha val="5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According to driver assistance to fully autonomous – 6 Levels</a:t>
            </a:r>
            <a:endParaRPr lang="en-US" dirty="0"/>
          </a:p>
        </p:txBody>
      </p:sp>
      <p:pic>
        <p:nvPicPr>
          <p:cNvPr id="22530" name="Picture 2" descr="http://image.slidesharecdn.com/p-150326042216-conversion-gate01/95/philippe-gougeon-collaborative-project-director-valeo-comfort-driving-assistance-business-group-6-638.jpg?cb=1427344127"/>
          <p:cNvPicPr>
            <a:picLocks noChangeAspect="1" noChangeArrowheads="1"/>
          </p:cNvPicPr>
          <p:nvPr/>
        </p:nvPicPr>
        <p:blipFill>
          <a:blip r:embed="rId3" cstate="print"/>
          <a:srcRect/>
          <a:stretch>
            <a:fillRect/>
          </a:stretch>
        </p:blipFill>
        <p:spPr bwMode="auto">
          <a:xfrm>
            <a:off x="1143000" y="1371600"/>
            <a:ext cx="6400800" cy="4805618"/>
          </a:xfrm>
          <a:prstGeom prst="rect">
            <a:avLst/>
          </a:prstGeom>
          <a:noFill/>
        </p:spPr>
      </p:pic>
      <p:sp>
        <p:nvSpPr>
          <p:cNvPr id="4" name="Rectangle 3"/>
          <p:cNvSpPr/>
          <p:nvPr/>
        </p:nvSpPr>
        <p:spPr>
          <a:xfrm>
            <a:off x="609600" y="6488668"/>
            <a:ext cx="4096058" cy="369332"/>
          </a:xfrm>
          <a:prstGeom prst="rect">
            <a:avLst/>
          </a:prstGeom>
        </p:spPr>
        <p:txBody>
          <a:bodyPr wrap="none">
            <a:spAutoFit/>
          </a:bodyPr>
          <a:lstStyle/>
          <a:p>
            <a:r>
              <a:rPr lang="en-US" dirty="0" smtClean="0"/>
              <a:t>SAE: Society of Automotive Engineers</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0.6|0.6|0.4|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1309</TotalTime>
  <Words>2979</Words>
  <Application>Microsoft Office PowerPoint</Application>
  <PresentationFormat>On-screen Show (4:3)</PresentationFormat>
  <Paragraphs>558</Paragraphs>
  <Slides>62</Slides>
  <Notes>20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Practical Deep Learning for Engineers</vt:lpstr>
      <vt:lpstr>Welcome</vt:lpstr>
      <vt:lpstr>Course Objectives</vt:lpstr>
      <vt:lpstr>Course Strategy</vt:lpstr>
      <vt:lpstr>Course Plan</vt:lpstr>
      <vt:lpstr>References</vt:lpstr>
      <vt:lpstr>Lecture 1: What is Deep Learning?</vt:lpstr>
      <vt:lpstr>Drive-less Car</vt:lpstr>
      <vt:lpstr>According to driver assistance to fully autonomous – 6 Levels</vt:lpstr>
      <vt:lpstr>Challenges</vt:lpstr>
      <vt:lpstr>Major challenge: Intelligence</vt:lpstr>
      <vt:lpstr>AI Driving cycle</vt:lpstr>
      <vt:lpstr>Potential of AI in Autonomous Driving</vt:lpstr>
      <vt:lpstr>Deep Learning is here for Rescue: Turning point</vt:lpstr>
      <vt:lpstr>Deep Learning in Autonomous driving 2015</vt:lpstr>
      <vt:lpstr>Deep Learning is here for Rescue: Turning point</vt:lpstr>
      <vt:lpstr>The AI revolution – 2015/2016</vt:lpstr>
      <vt:lpstr>The AI revolution – 2015/2016</vt:lpstr>
      <vt:lpstr>Why now? </vt:lpstr>
      <vt:lpstr>Before DL: AI with Programming</vt:lpstr>
      <vt:lpstr>Before DL: AI with Programming</vt:lpstr>
      <vt:lpstr>Before DL: AI with Programming</vt:lpstr>
      <vt:lpstr>Before DL: AI with Programming</vt:lpstr>
      <vt:lpstr>Machine Learning – Why?</vt:lpstr>
      <vt:lpstr>Rule based AI vs. Machine Learning AI</vt:lpstr>
      <vt:lpstr>Traditional Machine Learning Pipeline</vt:lpstr>
      <vt:lpstr>Features Engineering</vt:lpstr>
      <vt:lpstr>Features Engineering</vt:lpstr>
      <vt:lpstr>Features = Representations</vt:lpstr>
      <vt:lpstr>Deep Learning – Why?</vt:lpstr>
      <vt:lpstr>Deep Learning Pipeline</vt:lpstr>
      <vt:lpstr>AI vs. ML vs. DL</vt:lpstr>
      <vt:lpstr>Why representation matters so much?</vt:lpstr>
      <vt:lpstr>Slide 34</vt:lpstr>
      <vt:lpstr>How to decide on which representation? Search problem</vt:lpstr>
      <vt:lpstr>Puzzle Reconstruction</vt:lpstr>
      <vt:lpstr>Puzzle Reconstruction</vt:lpstr>
      <vt:lpstr>Deconstruction - Reconstruction</vt:lpstr>
      <vt:lpstr>Generic puzzle?</vt:lpstr>
      <vt:lpstr>Generic puzzle?</vt:lpstr>
      <vt:lpstr>Deconstruction - Reconstruction</vt:lpstr>
      <vt:lpstr>Generic re-usable units</vt:lpstr>
      <vt:lpstr>What is meant by “hierarchal representation”?</vt:lpstr>
      <vt:lpstr>The “Deep” in Deep Learning Hierarichal Representation</vt:lpstr>
      <vt:lpstr>Now we converge to a definition of Deep Learning</vt:lpstr>
      <vt:lpstr>Now we can draw a line between AI, ML, Representation Learning and DL “Deep Learning Book”</vt:lpstr>
      <vt:lpstr>Types of ML How we learn the representation(=model)?</vt:lpstr>
      <vt:lpstr>How it works? Supervised with a teacher</vt:lpstr>
      <vt:lpstr>How it works? Unsupervised from big data</vt:lpstr>
      <vt:lpstr>How it works? By interaction (Reinforcement)</vt:lpstr>
      <vt:lpstr>How it works? Supervised</vt:lpstr>
      <vt:lpstr>How DL works? Ingredients</vt:lpstr>
      <vt:lpstr>How DL works? 1. Model</vt:lpstr>
      <vt:lpstr>How DL works? 2. Data</vt:lpstr>
      <vt:lpstr>How DL works? 3. Loss 4. Optimizer  </vt:lpstr>
      <vt:lpstr>Which AI problems DL is solving?</vt:lpstr>
      <vt:lpstr>How DL address those levels</vt:lpstr>
      <vt:lpstr>Third Pillar: Deep learning with GPU</vt:lpstr>
      <vt:lpstr>Deep learning with GPU – CUDA / OpenCL</vt:lpstr>
      <vt:lpstr>Deep learning with GPU</vt:lpstr>
      <vt:lpstr>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Deep Learning for Engineers</dc:title>
  <dc:creator>Ahmad EL-SALLAB</dc:creator>
  <cp:lastModifiedBy>aelsalla</cp:lastModifiedBy>
  <cp:revision>80</cp:revision>
  <dcterms:created xsi:type="dcterms:W3CDTF">2006-08-16T00:00:00Z</dcterms:created>
  <dcterms:modified xsi:type="dcterms:W3CDTF">2019-02-20T13:54:25Z</dcterms:modified>
</cp:coreProperties>
</file>